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304" r:id="rId7"/>
    <p:sldId id="313" r:id="rId8"/>
    <p:sldId id="314" r:id="rId9"/>
    <p:sldId id="302" r:id="rId10"/>
    <p:sldId id="292" r:id="rId11"/>
    <p:sldId id="294" r:id="rId12"/>
    <p:sldId id="295" r:id="rId13"/>
    <p:sldId id="293" r:id="rId14"/>
    <p:sldId id="298" r:id="rId15"/>
    <p:sldId id="307" r:id="rId16"/>
    <p:sldId id="308" r:id="rId17"/>
    <p:sldId id="309" r:id="rId18"/>
    <p:sldId id="310" r:id="rId19"/>
    <p:sldId id="311" r:id="rId20"/>
    <p:sldId id="30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F5E6D3"/>
    <a:srgbClr val="996633"/>
    <a:srgbClr val="F8E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5" d="100"/>
          <a:sy n="65" d="100"/>
        </p:scale>
        <p:origin x="927" y="3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338CE-E3C6-43CF-9BB4-3C17148F5AAD}" type="datetimeFigureOut">
              <a:rPr lang="en-GB" smtClean="0"/>
              <a:t>10/06/2025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9AA9-4BD5-4472-9D52-A648AA9D58C0}" type="slidenum">
              <a:rPr lang="en-GB" smtClean="0"/>
              <a:t>‹#›</a:t>
            </a:fld>
            <a:endParaRPr lang="en-GB"/>
          </a:p>
        </p:txBody>
      </p:sp>
    </p:spTree>
    <p:extLst>
      <p:ext uri="{BB962C8B-B14F-4D97-AF65-F5344CB8AC3E}">
        <p14:creationId xmlns:p14="http://schemas.microsoft.com/office/powerpoint/2010/main" val="32795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Tuesday, June 10, 2025</a:t>
            </a:fld>
            <a:endParaRPr lang="en-US"/>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Tuesday, June 10, 2025</a:t>
            </a:fld>
            <a:endParaRPr lang="en-US">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Tuesday, June 10, 2025</a:t>
            </a:fld>
            <a:endParaRPr lang="en-US"/>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Tuesday, June 10, 2025</a:t>
            </a:fld>
            <a:endParaRPr lang="en-US"/>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Tuesday, June 10, 2025</a:t>
            </a:fld>
            <a:endParaRPr lang="en-US"/>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Tuesday, June 10, 2025</a:t>
            </a:fld>
            <a:endParaRPr lang="en-US">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Tuesday, June 10, 2025</a:t>
            </a:fld>
            <a:endParaRPr lang="en-US">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Tuesday, June 10, 2025</a:t>
            </a:fld>
            <a:endParaRPr lang="en-US"/>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Tuesday, June 10, 2025</a:t>
            </a:fld>
            <a:endParaRPr lang="en-US"/>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Tuesday, June 10, 2025</a:t>
            </a:fld>
            <a:endParaRPr lang="en-US">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Tuesday, June 10, 2025</a:t>
            </a:fld>
            <a:endParaRPr lang="en-US"/>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Tuesday, June 10, 2025</a:t>
            </a:fld>
            <a:endParaRPr lang="en-US">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mailto:j.l.Russell@bham.ac.uk" TargetMode="External"/><Relationship Id="rId1" Type="http://schemas.openxmlformats.org/officeDocument/2006/relationships/slideLayout" Target="../slideLayouts/slideLayout1.xml"/><Relationship Id="rId6" Type="http://schemas.openxmlformats.org/officeDocument/2006/relationships/hyperlink" Target="https://www.rewirewellbeing.com/blog-1/blog-post-title-one-3tdsz" TargetMode="External"/><Relationship Id="rId5" Type="http://schemas.openxmlformats.org/officeDocument/2006/relationships/image" Target="../media/image3.png"/><Relationship Id="rId4" Type="http://schemas.openxmlformats.org/officeDocument/2006/relationships/image" Target="../media/image2.gif"/><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igiato.com/interdisciplinary/scientists-in-china-achieve-invisibility-in-chameleon-like-colour"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igiato.com/interdisciplinary/scientists-in-china-achieve-invisibility-in-chameleon-like-colour"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government/publications/psychosis-data-report" TargetMode="External"/><Relationship Id="rId2" Type="http://schemas.openxmlformats.org/officeDocument/2006/relationships/hyperlink" Target="mailto:j.l.Russell@bham.ac.uk"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06F-EACB-6E38-E9BF-582B48B089DB}"/>
              </a:ext>
            </a:extLst>
          </p:cNvPr>
          <p:cNvSpPr>
            <a:spLocks noGrp="1"/>
          </p:cNvSpPr>
          <p:nvPr>
            <p:ph type="ctrTitle"/>
          </p:nvPr>
        </p:nvSpPr>
        <p:spPr>
          <a:xfrm>
            <a:off x="442912" y="527841"/>
            <a:ext cx="11306175" cy="1690997"/>
          </a:xfrm>
        </p:spPr>
        <p:txBody>
          <a:bodyPr>
            <a:normAutofit fontScale="90000"/>
          </a:bodyPr>
          <a:lstStyle/>
          <a:p>
            <a:r>
              <a:rPr lang="en-GB" dirty="0">
                <a:solidFill>
                  <a:schemeClr val="tx1"/>
                </a:solidFill>
                <a:ea typeface="+mj-lt"/>
                <a:cs typeface="+mj-lt"/>
              </a:rPr>
              <a:t>A phenomenological account of Intersectional invisibility in mental illness</a:t>
            </a:r>
            <a:endParaRPr lang="en-US" dirty="0">
              <a:solidFill>
                <a:schemeClr val="tx1"/>
              </a:solidFill>
              <a:ea typeface="+mj-lt"/>
              <a:cs typeface="+mj-lt"/>
            </a:endParaRPr>
          </a:p>
        </p:txBody>
      </p:sp>
      <p:sp>
        <p:nvSpPr>
          <p:cNvPr id="3" name="Subtitle 2">
            <a:extLst>
              <a:ext uri="{FF2B5EF4-FFF2-40B4-BE49-F238E27FC236}">
                <a16:creationId xmlns:a16="http://schemas.microsoft.com/office/drawing/2014/main" id="{5D8BF654-2D67-C991-D509-9BE4F244728A}"/>
              </a:ext>
            </a:extLst>
          </p:cNvPr>
          <p:cNvSpPr>
            <a:spLocks noGrp="1"/>
          </p:cNvSpPr>
          <p:nvPr>
            <p:ph type="subTitle" idx="1"/>
          </p:nvPr>
        </p:nvSpPr>
        <p:spPr>
          <a:xfrm>
            <a:off x="442912" y="2994943"/>
            <a:ext cx="11306175" cy="2445758"/>
          </a:xfrm>
        </p:spPr>
        <p:txBody>
          <a:bodyPr>
            <a:normAutofit fontScale="92500" lnSpcReduction="20000"/>
          </a:bodyPr>
          <a:lstStyle/>
          <a:p>
            <a:r>
              <a:rPr lang="en-GB" sz="2000">
                <a:solidFill>
                  <a:srgbClr val="663300"/>
                </a:solidFill>
              </a:rPr>
              <a:t>Dr Jodie Louise Russell</a:t>
            </a:r>
          </a:p>
          <a:p>
            <a:r>
              <a:rPr lang="en-GB" sz="2000">
                <a:solidFill>
                  <a:srgbClr val="663300"/>
                </a:solidFill>
              </a:rPr>
              <a:t>Research Fellow</a:t>
            </a:r>
          </a:p>
          <a:p>
            <a:r>
              <a:rPr lang="en-GB" sz="2000">
                <a:solidFill>
                  <a:srgbClr val="663300"/>
                </a:solidFill>
              </a:rPr>
              <a:t>Epistemic Injustice in Healthcare project (EPIC)</a:t>
            </a:r>
          </a:p>
          <a:p>
            <a:r>
              <a:rPr lang="en-GB" sz="2000">
                <a:solidFill>
                  <a:srgbClr val="663300"/>
                </a:solidFill>
              </a:rPr>
              <a:t>Birmingham Network for Phenomenology and Mental Health</a:t>
            </a:r>
          </a:p>
          <a:p>
            <a:endParaRPr lang="en-GB" sz="2000">
              <a:solidFill>
                <a:srgbClr val="663300"/>
              </a:solidFill>
            </a:endParaRPr>
          </a:p>
          <a:p>
            <a:r>
              <a:rPr lang="en-GB" sz="2000">
                <a:solidFill>
                  <a:srgbClr val="663300"/>
                </a:solidFill>
              </a:rPr>
              <a:t>School of Psychology, University of Birmingham</a:t>
            </a:r>
          </a:p>
          <a:p>
            <a:r>
              <a:rPr lang="en-GB" sz="2000">
                <a:solidFill>
                  <a:srgbClr val="663300"/>
                </a:solidFill>
                <a:hlinkClick r:id="rId2"/>
              </a:rPr>
              <a:t>j.l.russell@bham.ac.uk</a:t>
            </a:r>
            <a:r>
              <a:rPr lang="en-GB" sz="2000">
                <a:solidFill>
                  <a:srgbClr val="663300"/>
                </a:solidFill>
              </a:rPr>
              <a:t> • @jelliedsours.bsky.social</a:t>
            </a:r>
          </a:p>
        </p:txBody>
      </p:sp>
      <p:pic>
        <p:nvPicPr>
          <p:cNvPr id="6" name="Picture 5">
            <a:extLst>
              <a:ext uri="{FF2B5EF4-FFF2-40B4-BE49-F238E27FC236}">
                <a16:creationId xmlns:a16="http://schemas.microsoft.com/office/drawing/2014/main" id="{EF6BBDDB-BE9C-CFC0-3E4D-AD421556685C}"/>
              </a:ext>
            </a:extLst>
          </p:cNvPr>
          <p:cNvPicPr>
            <a:picLocks noChangeAspect="1"/>
          </p:cNvPicPr>
          <p:nvPr/>
        </p:nvPicPr>
        <p:blipFill>
          <a:blip r:embed="rId3"/>
          <a:stretch>
            <a:fillRect/>
          </a:stretch>
        </p:blipFill>
        <p:spPr>
          <a:xfrm>
            <a:off x="10503243" y="6003675"/>
            <a:ext cx="753503" cy="753503"/>
          </a:xfrm>
          <a:prstGeom prst="rect">
            <a:avLst/>
          </a:prstGeom>
        </p:spPr>
      </p:pic>
      <p:pic>
        <p:nvPicPr>
          <p:cNvPr id="8" name="Picture 7"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2158" y="6061955"/>
            <a:ext cx="695223" cy="695223"/>
          </a:xfrm>
          <a:prstGeom prst="rect">
            <a:avLst/>
          </a:prstGeom>
        </p:spPr>
      </p:pic>
      <p:pic>
        <p:nvPicPr>
          <p:cNvPr id="4" name="Picture 3" descr="A person holding a string of blue thread&#10;&#10;Description automatically generated">
            <a:extLst>
              <a:ext uri="{FF2B5EF4-FFF2-40B4-BE49-F238E27FC236}">
                <a16:creationId xmlns:a16="http://schemas.microsoft.com/office/drawing/2014/main" id="{8E6152BB-DF57-29D2-ADA1-016E38010CC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65524" y="2416981"/>
            <a:ext cx="3374245" cy="3374245"/>
          </a:xfrm>
          <a:prstGeom prst="rect">
            <a:avLst/>
          </a:prstGeom>
        </p:spPr>
      </p:pic>
      <p:pic>
        <p:nvPicPr>
          <p:cNvPr id="11" name="Picture 10" descr="A black background with a yellow line&#10;&#10;AI-generated content may be incorrect.">
            <a:extLst>
              <a:ext uri="{FF2B5EF4-FFF2-40B4-BE49-F238E27FC236}">
                <a16:creationId xmlns:a16="http://schemas.microsoft.com/office/drawing/2014/main" id="{34A6F7C6-6755-F295-2BA1-CD1663CE01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881816"/>
            <a:ext cx="4050814" cy="1133095"/>
          </a:xfrm>
          <a:prstGeom prst="rect">
            <a:avLst/>
          </a:prstGeom>
        </p:spPr>
      </p:pic>
      <p:pic>
        <p:nvPicPr>
          <p:cNvPr id="13" name="Picture 12" descr="A logo with red blue and white circles&#10;&#10;AI-generated content may be incorrect.">
            <a:extLst>
              <a:ext uri="{FF2B5EF4-FFF2-40B4-BE49-F238E27FC236}">
                <a16:creationId xmlns:a16="http://schemas.microsoft.com/office/drawing/2014/main" id="{290E73C2-3508-9D84-BB99-495BAB867B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9985" y="6028391"/>
            <a:ext cx="753502" cy="753502"/>
          </a:xfrm>
          <a:prstGeom prst="rect">
            <a:avLst/>
          </a:prstGeom>
        </p:spPr>
      </p:pic>
      <p:pic>
        <p:nvPicPr>
          <p:cNvPr id="7" name="Picture 6">
            <a:extLst>
              <a:ext uri="{FF2B5EF4-FFF2-40B4-BE49-F238E27FC236}">
                <a16:creationId xmlns:a16="http://schemas.microsoft.com/office/drawing/2014/main" id="{7D203415-7E46-E629-3C1C-DC261E50B9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5999" y="4402419"/>
            <a:ext cx="1388807" cy="1388807"/>
          </a:xfrm>
          <a:prstGeom prst="rect">
            <a:avLst/>
          </a:prstGeom>
        </p:spPr>
      </p:pic>
    </p:spTree>
    <p:extLst>
      <p:ext uri="{BB962C8B-B14F-4D97-AF65-F5344CB8AC3E}">
        <p14:creationId xmlns:p14="http://schemas.microsoft.com/office/powerpoint/2010/main" val="345046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D67-7BA9-0A4B-25C0-BA88BA89497E}"/>
              </a:ext>
            </a:extLst>
          </p:cNvPr>
          <p:cNvSpPr>
            <a:spLocks noGrp="1"/>
          </p:cNvSpPr>
          <p:nvPr>
            <p:ph type="title"/>
          </p:nvPr>
        </p:nvSpPr>
        <p:spPr/>
        <p:txBody>
          <a:bodyPr/>
          <a:lstStyle/>
          <a:p>
            <a:r>
              <a:rPr lang="en-GB">
                <a:solidFill>
                  <a:srgbClr val="663300"/>
                </a:solidFill>
              </a:rPr>
              <a:t>Introduction</a:t>
            </a:r>
          </a:p>
        </p:txBody>
      </p:sp>
      <p:sp>
        <p:nvSpPr>
          <p:cNvPr id="3" name="Content Placeholder 2">
            <a:extLst>
              <a:ext uri="{FF2B5EF4-FFF2-40B4-BE49-F238E27FC236}">
                <a16:creationId xmlns:a16="http://schemas.microsoft.com/office/drawing/2014/main" id="{4D668829-6328-194F-1266-70929A51FDCB}"/>
              </a:ext>
            </a:extLst>
          </p:cNvPr>
          <p:cNvSpPr>
            <a:spLocks noGrp="1"/>
          </p:cNvSpPr>
          <p:nvPr>
            <p:ph idx="1"/>
          </p:nvPr>
        </p:nvSpPr>
        <p:spPr>
          <a:xfrm>
            <a:off x="1343025" y="1714585"/>
            <a:ext cx="10544919" cy="4356100"/>
          </a:xfrm>
        </p:spPr>
        <p:txBody>
          <a:bodyPr vert="horz" lIns="0" tIns="0" rIns="0" bIns="0" rtlCol="0" anchor="t">
            <a:noAutofit/>
          </a:bodyPr>
          <a:lstStyle/>
          <a:p>
            <a:pPr marL="359410" indent="-359410"/>
            <a:r>
              <a:rPr lang="en-GB">
                <a:solidFill>
                  <a:srgbClr val="663300"/>
                </a:solidFill>
                <a:ea typeface="Microsoft Sans Serif"/>
                <a:cs typeface="Microsoft Sans Serif"/>
              </a:rPr>
              <a:t>Aim: to consider the phenomenal structure of intersectional invisibility and its impact on mental health research</a:t>
            </a:r>
            <a:endParaRPr lang="en-GB">
              <a:solidFill>
                <a:srgbClr val="663300"/>
              </a:solidFill>
            </a:endParaRPr>
          </a:p>
          <a:p>
            <a:pPr marL="359410" indent="-359410"/>
            <a:endParaRPr lang="en-GB">
              <a:solidFill>
                <a:srgbClr val="663300"/>
              </a:solidFill>
            </a:endParaRPr>
          </a:p>
          <a:p>
            <a:pPr marL="359410" indent="-359410"/>
            <a:r>
              <a:rPr lang="en-GB">
                <a:solidFill>
                  <a:srgbClr val="663300"/>
                </a:solidFill>
              </a:rPr>
              <a:t>Overview:</a:t>
            </a:r>
          </a:p>
          <a:p>
            <a:pPr marL="719455" lvl="1" indent="-359410">
              <a:buFont typeface="Wingdings 2"/>
              <a:buChar char="à"/>
            </a:pPr>
            <a:r>
              <a:rPr lang="en-GB">
                <a:solidFill>
                  <a:srgbClr val="663300"/>
                </a:solidFill>
                <a:ea typeface="Microsoft Sans Serif"/>
                <a:cs typeface="Microsoft Sans Serif"/>
              </a:rPr>
              <a:t>Young people and psychosis (my case study)</a:t>
            </a:r>
          </a:p>
          <a:p>
            <a:pPr marL="719455" lvl="1" indent="-359410">
              <a:buFont typeface="Wingdings 2"/>
              <a:buChar char="à"/>
            </a:pPr>
            <a:r>
              <a:rPr lang="en-GB">
                <a:solidFill>
                  <a:srgbClr val="663300"/>
                </a:solidFill>
                <a:ea typeface="Microsoft Sans Serif"/>
                <a:cs typeface="Microsoft Sans Serif"/>
              </a:rPr>
              <a:t>Introduce intersectional invisibility </a:t>
            </a:r>
            <a:endParaRPr lang="en-US">
              <a:solidFill>
                <a:srgbClr val="000000"/>
              </a:solidFill>
              <a:ea typeface="Microsoft Sans Serif"/>
              <a:cs typeface="Microsoft Sans Serif"/>
            </a:endParaRPr>
          </a:p>
          <a:p>
            <a:pPr marL="719455" lvl="1" indent="-359410">
              <a:buFont typeface="Wingdings 2"/>
              <a:buChar char="à"/>
            </a:pPr>
            <a:r>
              <a:rPr lang="en-GB">
                <a:solidFill>
                  <a:srgbClr val="663300"/>
                </a:solidFill>
                <a:ea typeface="Microsoft Sans Serif"/>
                <a:cs typeface="Microsoft Sans Serif"/>
              </a:rPr>
              <a:t>Discuss how experiences of invisibility arise, drawing on Sartre’s distinction between ‘series’ and ‘group’</a:t>
            </a:r>
            <a:endParaRPr lang="en-US">
              <a:solidFill>
                <a:srgbClr val="000000"/>
              </a:solidFill>
              <a:ea typeface="Microsoft Sans Serif"/>
              <a:cs typeface="Microsoft Sans Serif"/>
            </a:endParaRPr>
          </a:p>
          <a:p>
            <a:pPr marL="719455" lvl="1" indent="-359410">
              <a:buFont typeface="Wingdings 2"/>
              <a:buChar char="à"/>
            </a:pPr>
            <a:r>
              <a:rPr lang="en-GB">
                <a:solidFill>
                  <a:srgbClr val="663300"/>
                </a:solidFill>
                <a:ea typeface="Microsoft Sans Serif"/>
                <a:cs typeface="Microsoft Sans Serif"/>
              </a:rPr>
              <a:t>Outline the possible consequences this might have for mental health research on intersectional identities</a:t>
            </a:r>
            <a:endParaRPr lang="en-GB">
              <a:ea typeface="Microsoft Sans Serif"/>
              <a:cs typeface="Microsoft Sans Serif"/>
            </a:endParaRPr>
          </a:p>
        </p:txBody>
      </p:sp>
    </p:spTree>
    <p:extLst>
      <p:ext uri="{BB962C8B-B14F-4D97-AF65-F5344CB8AC3E}">
        <p14:creationId xmlns:p14="http://schemas.microsoft.com/office/powerpoint/2010/main" val="17139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C3F2F9F-D38C-1CC4-CF57-80FB89AD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33DB-29DC-B24A-70FB-B53B0D990E98}"/>
              </a:ext>
            </a:extLst>
          </p:cNvPr>
          <p:cNvSpPr>
            <a:spLocks noGrp="1"/>
          </p:cNvSpPr>
          <p:nvPr>
            <p:ph type="title"/>
          </p:nvPr>
        </p:nvSpPr>
        <p:spPr/>
        <p:txBody>
          <a:bodyPr>
            <a:normAutofit/>
          </a:bodyPr>
          <a:lstStyle/>
          <a:p>
            <a:r>
              <a:rPr lang="en-GB">
                <a:solidFill>
                  <a:srgbClr val="663300"/>
                </a:solidFill>
              </a:rPr>
              <a:t>1. Young people and psychosis</a:t>
            </a:r>
          </a:p>
        </p:txBody>
      </p:sp>
      <p:sp>
        <p:nvSpPr>
          <p:cNvPr id="3" name="Content Placeholder 2">
            <a:extLst>
              <a:ext uri="{FF2B5EF4-FFF2-40B4-BE49-F238E27FC236}">
                <a16:creationId xmlns:a16="http://schemas.microsoft.com/office/drawing/2014/main" id="{4CEAB4C7-61DB-ABA4-826E-2A22689C3BE5}"/>
              </a:ext>
            </a:extLst>
          </p:cNvPr>
          <p:cNvSpPr>
            <a:spLocks noGrp="1"/>
          </p:cNvSpPr>
          <p:nvPr>
            <p:ph idx="1"/>
          </p:nvPr>
        </p:nvSpPr>
        <p:spPr>
          <a:xfrm>
            <a:off x="1137285" y="1592262"/>
            <a:ext cx="8840904" cy="4356100"/>
          </a:xfrm>
        </p:spPr>
        <p:txBody>
          <a:bodyPr/>
          <a:lstStyle/>
          <a:p>
            <a:r>
              <a:rPr lang="en-GB" sz="1800" dirty="0">
                <a:solidFill>
                  <a:srgbClr val="663300"/>
                </a:solidFill>
              </a:rPr>
              <a:t>Psychosis is a particularly pertinent example of where epistemic injustice may arise</a:t>
            </a:r>
            <a:endParaRPr lang="en-GB" sz="1800" b="1" dirty="0">
              <a:solidFill>
                <a:srgbClr val="663300"/>
              </a:solidFill>
            </a:endParaRPr>
          </a:p>
          <a:p>
            <a:pPr lvl="1"/>
            <a:r>
              <a:rPr lang="en-GB" sz="1600" dirty="0">
                <a:solidFill>
                  <a:srgbClr val="663300"/>
                </a:solidFill>
              </a:rPr>
              <a:t>E.g. </a:t>
            </a:r>
            <a:r>
              <a:rPr lang="en-GB" sz="1600" b="1" dirty="0">
                <a:solidFill>
                  <a:srgbClr val="663300"/>
                </a:solidFill>
              </a:rPr>
              <a:t>due to its characterisation: </a:t>
            </a:r>
            <a:r>
              <a:rPr lang="en-GB" sz="1600" dirty="0">
                <a:solidFill>
                  <a:srgbClr val="663300"/>
                </a:solidFill>
              </a:rPr>
              <a:t>the ICD-11’s description of “Schizophrenia or other primary psychotic disorders”, as</a:t>
            </a:r>
            <a:r>
              <a:rPr lang="en-GB" sz="1600" b="1" dirty="0">
                <a:solidFill>
                  <a:srgbClr val="663300"/>
                </a:solidFill>
              </a:rPr>
              <a:t> “impaired reality testing”</a:t>
            </a:r>
          </a:p>
          <a:p>
            <a:pPr lvl="1"/>
            <a:r>
              <a:rPr lang="en-GB" sz="1600" dirty="0">
                <a:solidFill>
                  <a:srgbClr val="663300"/>
                </a:solidFill>
              </a:rPr>
              <a:t>The psychosis population is </a:t>
            </a:r>
            <a:r>
              <a:rPr lang="en-GB" sz="1600" b="1" dirty="0">
                <a:solidFill>
                  <a:srgbClr val="663300"/>
                </a:solidFill>
              </a:rPr>
              <a:t>disproportionately represented by individuals from Black, Asian and Minority Ethnic (BAME) backgrounds</a:t>
            </a:r>
            <a:r>
              <a:rPr lang="en-GB" sz="1600" dirty="0">
                <a:solidFill>
                  <a:srgbClr val="663300"/>
                </a:solidFill>
              </a:rPr>
              <a:t> in England (Public Health England 2016) and internationally (Jongsma et al. 2019)</a:t>
            </a:r>
          </a:p>
          <a:p>
            <a:pPr lvl="1"/>
            <a:r>
              <a:rPr lang="en-GB" sz="1600" dirty="0">
                <a:solidFill>
                  <a:srgbClr val="663300"/>
                </a:solidFill>
              </a:rPr>
              <a:t>Psychosis is a disorder that most frequently manifests in </a:t>
            </a:r>
            <a:r>
              <a:rPr lang="en-GB" sz="1600" b="1" dirty="0">
                <a:solidFill>
                  <a:srgbClr val="663300"/>
                </a:solidFill>
              </a:rPr>
              <a:t>younger men</a:t>
            </a:r>
            <a:r>
              <a:rPr lang="en-GB" sz="1600" dirty="0">
                <a:solidFill>
                  <a:srgbClr val="663300"/>
                </a:solidFill>
              </a:rPr>
              <a:t>, with the typical age of first episode of psychosis between </a:t>
            </a:r>
            <a:r>
              <a:rPr lang="en-GB" sz="1600" b="1" dirty="0">
                <a:solidFill>
                  <a:srgbClr val="663300"/>
                </a:solidFill>
              </a:rPr>
              <a:t>late teens and early adulthood</a:t>
            </a:r>
          </a:p>
          <a:p>
            <a:pPr marL="0" indent="0">
              <a:buNone/>
            </a:pPr>
            <a:endParaRPr lang="en-GB" sz="1800" b="1" dirty="0">
              <a:solidFill>
                <a:srgbClr val="663300"/>
              </a:solidFill>
            </a:endParaRPr>
          </a:p>
          <a:p>
            <a:pPr marL="0" indent="0">
              <a:buNone/>
            </a:pPr>
            <a:r>
              <a:rPr lang="en-GB" sz="1800" dirty="0">
                <a:solidFill>
                  <a:srgbClr val="663300"/>
                </a:solidFill>
              </a:rPr>
              <a:t>Young people with psychosis are therefore likely to experience epistemic injustice as a result of </a:t>
            </a:r>
            <a:r>
              <a:rPr lang="en-GB" sz="1800" b="1" dirty="0">
                <a:solidFill>
                  <a:srgbClr val="663300"/>
                </a:solidFill>
              </a:rPr>
              <a:t>prejudice against multiple features of their identities</a:t>
            </a:r>
            <a:endParaRPr lang="en-GB" sz="18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FBA91E38-85A3-40D7-1F12-2827163C96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20781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B016F39-22DE-4BEB-5D26-A08EB65D4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DEA9B-D160-C8EE-F2C1-78AD9119E4FF}"/>
              </a:ext>
            </a:extLst>
          </p:cNvPr>
          <p:cNvSpPr>
            <a:spLocks noGrp="1"/>
          </p:cNvSpPr>
          <p:nvPr>
            <p:ph type="title"/>
          </p:nvPr>
        </p:nvSpPr>
        <p:spPr/>
        <p:txBody>
          <a:bodyPr>
            <a:normAutofit/>
          </a:bodyPr>
          <a:lstStyle/>
          <a:p>
            <a:r>
              <a:rPr lang="en-GB">
                <a:solidFill>
                  <a:srgbClr val="663300"/>
                </a:solidFill>
              </a:rPr>
              <a:t>1. Young people and psychosis</a:t>
            </a:r>
          </a:p>
        </p:txBody>
      </p:sp>
      <p:sp>
        <p:nvSpPr>
          <p:cNvPr id="3" name="Content Placeholder 2">
            <a:extLst>
              <a:ext uri="{FF2B5EF4-FFF2-40B4-BE49-F238E27FC236}">
                <a16:creationId xmlns:a16="http://schemas.microsoft.com/office/drawing/2014/main" id="{2BA2F31A-CE7D-1B39-9980-49E721976485}"/>
              </a:ext>
            </a:extLst>
          </p:cNvPr>
          <p:cNvSpPr>
            <a:spLocks noGrp="1"/>
          </p:cNvSpPr>
          <p:nvPr>
            <p:ph idx="1"/>
          </p:nvPr>
        </p:nvSpPr>
        <p:spPr>
          <a:xfrm>
            <a:off x="1137285" y="1592262"/>
            <a:ext cx="8840904" cy="4356100"/>
          </a:xfrm>
        </p:spPr>
        <p:txBody>
          <a:bodyPr/>
          <a:lstStyle/>
          <a:p>
            <a:pPr marL="0" indent="0">
              <a:buNone/>
            </a:pPr>
            <a:r>
              <a:rPr lang="en-GB" sz="1600" dirty="0">
                <a:solidFill>
                  <a:srgbClr val="663300"/>
                </a:solidFill>
              </a:rPr>
              <a:t>How do we approach investigating epistemic injustice among young people with psychosis?</a:t>
            </a:r>
          </a:p>
          <a:p>
            <a:r>
              <a:rPr lang="en-GB" sz="1600" dirty="0">
                <a:solidFill>
                  <a:srgbClr val="663300"/>
                </a:solidFill>
              </a:rPr>
              <a:t>An </a:t>
            </a:r>
            <a:r>
              <a:rPr lang="en-GB" sz="1600" b="1" dirty="0">
                <a:solidFill>
                  <a:srgbClr val="663300"/>
                </a:solidFill>
              </a:rPr>
              <a:t>intersectional approach</a:t>
            </a:r>
            <a:r>
              <a:rPr lang="en-GB" sz="1600" dirty="0">
                <a:solidFill>
                  <a:srgbClr val="663300"/>
                </a:solidFill>
              </a:rPr>
              <a:t> seems important</a:t>
            </a:r>
          </a:p>
          <a:p>
            <a:r>
              <a:rPr lang="en-GB" sz="1600" dirty="0">
                <a:solidFill>
                  <a:srgbClr val="663300"/>
                </a:solidFill>
              </a:rPr>
              <a:t>Epistemic Injustice is not a widely known term; a </a:t>
            </a:r>
            <a:r>
              <a:rPr lang="en-GB" sz="1600" b="1" dirty="0">
                <a:solidFill>
                  <a:srgbClr val="663300"/>
                </a:solidFill>
              </a:rPr>
              <a:t>phenomenological approach</a:t>
            </a:r>
            <a:r>
              <a:rPr lang="en-GB" sz="1600" dirty="0">
                <a:solidFill>
                  <a:srgbClr val="663300"/>
                </a:solidFill>
              </a:rPr>
              <a:t> will help us identify experiences with the </a:t>
            </a:r>
            <a:r>
              <a:rPr lang="en-GB" sz="1600" i="1" dirty="0">
                <a:solidFill>
                  <a:srgbClr val="663300"/>
                </a:solidFill>
              </a:rPr>
              <a:t>structure</a:t>
            </a:r>
            <a:r>
              <a:rPr lang="en-GB" sz="1600" dirty="0">
                <a:solidFill>
                  <a:srgbClr val="663300"/>
                </a:solidFill>
              </a:rPr>
              <a:t> of epistemic injustice</a:t>
            </a:r>
          </a:p>
          <a:p>
            <a:pPr marL="0" indent="0">
              <a:buNone/>
            </a:pPr>
            <a:endParaRPr lang="en-GB" sz="1600" dirty="0">
              <a:solidFill>
                <a:srgbClr val="663300"/>
              </a:solidFill>
            </a:endParaRPr>
          </a:p>
          <a:p>
            <a:pPr marL="0" indent="0">
              <a:buNone/>
            </a:pPr>
            <a:r>
              <a:rPr lang="en-GB" sz="1600" dirty="0">
                <a:solidFill>
                  <a:srgbClr val="663300"/>
                </a:solidFill>
              </a:rPr>
              <a:t>However, I looked into intersectional IPA studies, but was </a:t>
            </a:r>
            <a:r>
              <a:rPr lang="en-GB" sz="1600" b="1" dirty="0">
                <a:solidFill>
                  <a:srgbClr val="663300"/>
                </a:solidFill>
              </a:rPr>
              <a:t>dissatisfied with the interview schedules </a:t>
            </a:r>
            <a:r>
              <a:rPr lang="en-GB" sz="1600" dirty="0">
                <a:solidFill>
                  <a:srgbClr val="663300"/>
                </a:solidFill>
              </a:rPr>
              <a:t>I found (and the lack of resources available!)</a:t>
            </a:r>
          </a:p>
          <a:p>
            <a:pPr marL="0" indent="0">
              <a:buNone/>
            </a:pPr>
            <a:endParaRPr lang="en-GB" sz="1600" dirty="0">
              <a:solidFill>
                <a:srgbClr val="663300"/>
              </a:solidFill>
            </a:endParaRPr>
          </a:p>
          <a:p>
            <a:pPr marL="0" indent="0">
              <a:buNone/>
            </a:pPr>
            <a:r>
              <a:rPr lang="en-GB" sz="1600" dirty="0">
                <a:solidFill>
                  <a:srgbClr val="663300"/>
                </a:solidFill>
              </a:rPr>
              <a:t>Some of the </a:t>
            </a:r>
            <a:r>
              <a:rPr lang="en-GB" sz="1600" b="1" dirty="0">
                <a:solidFill>
                  <a:srgbClr val="663300"/>
                </a:solidFill>
              </a:rPr>
              <a:t>questions were direct </a:t>
            </a:r>
          </a:p>
          <a:p>
            <a:pPr lvl="1"/>
            <a:r>
              <a:rPr lang="en-GB" sz="1600" dirty="0">
                <a:solidFill>
                  <a:srgbClr val="663300"/>
                </a:solidFill>
              </a:rPr>
              <a:t>“Have you ever felt that your gender or race has played a role in missing out on a raise, promotion, and/or key assignment?”</a:t>
            </a:r>
          </a:p>
          <a:p>
            <a:pPr marL="0" indent="0">
              <a:buNone/>
            </a:pPr>
            <a:r>
              <a:rPr lang="en-GB" sz="1600" dirty="0">
                <a:solidFill>
                  <a:srgbClr val="663300"/>
                </a:solidFill>
              </a:rPr>
              <a:t>Sometimes to the point of being </a:t>
            </a:r>
            <a:r>
              <a:rPr lang="en-GB" sz="1600" b="1" dirty="0">
                <a:solidFill>
                  <a:srgbClr val="663300"/>
                </a:solidFill>
              </a:rPr>
              <a:t>too complex</a:t>
            </a:r>
          </a:p>
          <a:p>
            <a:pPr lvl="1"/>
            <a:r>
              <a:rPr lang="en-GB" sz="1600" dirty="0">
                <a:solidFill>
                  <a:srgbClr val="663300"/>
                </a:solidFill>
              </a:rPr>
              <a:t>“Tell me about your experiences as a counsellor educator as it relates to your queer, female, and other intersecting identities.”</a:t>
            </a:r>
            <a:br>
              <a:rPr lang="en-GB" sz="1600" dirty="0">
                <a:solidFill>
                  <a:srgbClr val="663300"/>
                </a:solidFill>
              </a:rPr>
            </a:br>
            <a:endParaRPr lang="en-GB" sz="16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672CC66E-F797-61DD-281D-1600F731E5E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58166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D3E76AF-0CBF-C2A7-EEEF-D60176634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2A6FB-85CD-3313-81A0-7B866BBDFC83}"/>
              </a:ext>
            </a:extLst>
          </p:cNvPr>
          <p:cNvSpPr>
            <a:spLocks noGrp="1"/>
          </p:cNvSpPr>
          <p:nvPr>
            <p:ph type="title"/>
          </p:nvPr>
        </p:nvSpPr>
        <p:spPr/>
        <p:txBody>
          <a:bodyPr>
            <a:normAutofit/>
          </a:bodyPr>
          <a:lstStyle/>
          <a:p>
            <a:r>
              <a:rPr lang="en-GB">
                <a:solidFill>
                  <a:srgbClr val="663300"/>
                </a:solidFill>
              </a:rPr>
              <a:t>1. Young people and psychosis</a:t>
            </a:r>
          </a:p>
        </p:txBody>
      </p:sp>
      <p:sp>
        <p:nvSpPr>
          <p:cNvPr id="3" name="Content Placeholder 2">
            <a:extLst>
              <a:ext uri="{FF2B5EF4-FFF2-40B4-BE49-F238E27FC236}">
                <a16:creationId xmlns:a16="http://schemas.microsoft.com/office/drawing/2014/main" id="{0D6EFCD8-EB2A-BB54-FCB7-99EA0A025D35}"/>
              </a:ext>
            </a:extLst>
          </p:cNvPr>
          <p:cNvSpPr>
            <a:spLocks noGrp="1"/>
          </p:cNvSpPr>
          <p:nvPr>
            <p:ph idx="1"/>
          </p:nvPr>
        </p:nvSpPr>
        <p:spPr>
          <a:xfrm>
            <a:off x="1137285" y="1592262"/>
            <a:ext cx="8840904" cy="4356100"/>
          </a:xfrm>
        </p:spPr>
        <p:txBody>
          <a:bodyPr/>
          <a:lstStyle/>
          <a:p>
            <a:pPr marL="0" indent="0">
              <a:buNone/>
            </a:pPr>
            <a:endParaRPr lang="en-GB" sz="1600" dirty="0">
              <a:solidFill>
                <a:srgbClr val="663300"/>
              </a:solidFill>
            </a:endParaRPr>
          </a:p>
          <a:p>
            <a:pPr marL="0" indent="0">
              <a:buNone/>
            </a:pPr>
            <a:r>
              <a:rPr lang="en-GB" sz="1600" dirty="0">
                <a:solidFill>
                  <a:srgbClr val="663300"/>
                </a:solidFill>
              </a:rPr>
              <a:t>My concerns:</a:t>
            </a:r>
          </a:p>
          <a:p>
            <a:pPr>
              <a:buFont typeface="+mj-lt"/>
              <a:buAutoNum type="arabicPeriod"/>
            </a:pPr>
            <a:r>
              <a:rPr lang="en-GB" sz="1600" dirty="0">
                <a:solidFill>
                  <a:srgbClr val="663300"/>
                </a:solidFill>
              </a:rPr>
              <a:t>I’m approaching this as an outsider (people might just not like me asking about their identity!)</a:t>
            </a:r>
          </a:p>
          <a:p>
            <a:pPr>
              <a:buFont typeface="+mj-lt"/>
              <a:buAutoNum type="arabicPeriod"/>
            </a:pPr>
            <a:r>
              <a:rPr lang="en-GB" sz="1600" dirty="0">
                <a:solidFill>
                  <a:srgbClr val="663300"/>
                </a:solidFill>
              </a:rPr>
              <a:t>It assumes one has the language/conceptual tools already to articulate this (many with marginalised identities and mental disorder do not; Spencer 2023)</a:t>
            </a:r>
          </a:p>
          <a:p>
            <a:pPr>
              <a:buFont typeface="+mj-lt"/>
              <a:buAutoNum type="arabicPeriod"/>
            </a:pPr>
            <a:r>
              <a:rPr lang="en-GB" sz="1600" dirty="0">
                <a:solidFill>
                  <a:srgbClr val="663300"/>
                </a:solidFill>
              </a:rPr>
              <a:t>Assumes in the nature of the questions that these features of their identity are important to them (some people may be of the attitude that it’s ‘just not that deep’)</a:t>
            </a:r>
          </a:p>
          <a:p>
            <a:pPr>
              <a:buFont typeface="+mj-lt"/>
              <a:buAutoNum type="arabicPeriod"/>
            </a:pPr>
            <a:r>
              <a:rPr lang="en-GB" sz="1600" dirty="0">
                <a:solidFill>
                  <a:srgbClr val="663300"/>
                </a:solidFill>
              </a:rPr>
              <a:t>It possibly excludes people who tentatively identify with particular identity labels</a:t>
            </a:r>
          </a:p>
          <a:p>
            <a:pPr>
              <a:buFont typeface="+mj-lt"/>
              <a:buAutoNum type="arabicPeriod"/>
            </a:pPr>
            <a:endParaRPr lang="en-GB" sz="1600" dirty="0">
              <a:solidFill>
                <a:srgbClr val="663300"/>
              </a:solidFill>
            </a:endParaRPr>
          </a:p>
          <a:p>
            <a:pPr marL="0" indent="0">
              <a:buNone/>
            </a:pPr>
            <a:r>
              <a:rPr lang="en-GB" sz="1600" dirty="0">
                <a:solidFill>
                  <a:srgbClr val="663300"/>
                </a:solidFill>
              </a:rPr>
              <a:t>How then do we investigate those with intersectional identities in a mental health context? For me, it starts with thinking about intersectional invisibility…</a:t>
            </a:r>
            <a:br>
              <a:rPr lang="en-GB" sz="1600" dirty="0">
                <a:solidFill>
                  <a:srgbClr val="663300"/>
                </a:solidFill>
              </a:rPr>
            </a:br>
            <a:endParaRPr lang="en-GB" sz="16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6698CECC-5EEA-8BCC-D604-6DF1991376F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32885" y="2412538"/>
            <a:ext cx="1769487" cy="2718485"/>
          </a:xfrm>
          <a:prstGeom prst="rect">
            <a:avLst/>
          </a:prstGeom>
        </p:spPr>
      </p:pic>
    </p:spTree>
    <p:extLst>
      <p:ext uri="{BB962C8B-B14F-4D97-AF65-F5344CB8AC3E}">
        <p14:creationId xmlns:p14="http://schemas.microsoft.com/office/powerpoint/2010/main" val="341668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6AB7D67-63D7-AC58-0B0E-0E80B939A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40780B-FFB1-F3C2-917D-DD77E1094552}"/>
              </a:ext>
            </a:extLst>
          </p:cNvPr>
          <p:cNvSpPr>
            <a:spLocks noGrp="1"/>
          </p:cNvSpPr>
          <p:nvPr>
            <p:ph type="title"/>
          </p:nvPr>
        </p:nvSpPr>
        <p:spPr/>
        <p:txBody>
          <a:bodyPr>
            <a:normAutofit/>
          </a:bodyPr>
          <a:lstStyle/>
          <a:p>
            <a:r>
              <a:rPr lang="en-GB">
                <a:solidFill>
                  <a:srgbClr val="663300"/>
                </a:solidFill>
                <a:ea typeface="Microsoft Sans Serif"/>
                <a:cs typeface="Microsoft Sans Serif"/>
              </a:rPr>
              <a:t>2. Intersectionality and invisibility</a:t>
            </a:r>
          </a:p>
        </p:txBody>
      </p:sp>
      <p:sp>
        <p:nvSpPr>
          <p:cNvPr id="3" name="Content Placeholder 2">
            <a:extLst>
              <a:ext uri="{FF2B5EF4-FFF2-40B4-BE49-F238E27FC236}">
                <a16:creationId xmlns:a16="http://schemas.microsoft.com/office/drawing/2014/main" id="{9441E686-643C-C55D-0B73-28B81C147F31}"/>
              </a:ext>
            </a:extLst>
          </p:cNvPr>
          <p:cNvSpPr>
            <a:spLocks noGrp="1"/>
          </p:cNvSpPr>
          <p:nvPr>
            <p:ph idx="1"/>
          </p:nvPr>
        </p:nvSpPr>
        <p:spPr>
          <a:xfrm>
            <a:off x="1137286" y="1592262"/>
            <a:ext cx="8352704" cy="4356100"/>
          </a:xfrm>
        </p:spPr>
        <p:txBody>
          <a:bodyPr/>
          <a:lstStyle/>
          <a:p>
            <a:r>
              <a:rPr lang="en-GB" sz="1600" b="1" dirty="0">
                <a:solidFill>
                  <a:srgbClr val="663300"/>
                </a:solidFill>
              </a:rPr>
              <a:t>Intersectionality</a:t>
            </a:r>
            <a:r>
              <a:rPr lang="en-GB" sz="1600" dirty="0">
                <a:solidFill>
                  <a:srgbClr val="663300"/>
                </a:solidFill>
              </a:rPr>
              <a:t> is a term coined by Black feminist thinkers (see Crenshaw 1991; Collins 1990, 2015; </a:t>
            </a:r>
            <a:r>
              <a:rPr lang="en-GB" sz="1600" dirty="0" err="1">
                <a:solidFill>
                  <a:srgbClr val="663300"/>
                </a:solidFill>
              </a:rPr>
              <a:t>Essed</a:t>
            </a:r>
            <a:r>
              <a:rPr lang="en-GB" sz="1600" dirty="0">
                <a:solidFill>
                  <a:srgbClr val="663300"/>
                </a:solidFill>
              </a:rPr>
              <a:t> 1991) to describe how </a:t>
            </a:r>
            <a:r>
              <a:rPr lang="en-GB" sz="1600" b="1" dirty="0">
                <a:solidFill>
                  <a:srgbClr val="663300"/>
                </a:solidFill>
              </a:rPr>
              <a:t>an individual may face structural discrimination along multiple different axes of their identity</a:t>
            </a:r>
          </a:p>
          <a:p>
            <a:pPr lvl="1"/>
            <a:r>
              <a:rPr lang="en-GB" sz="1600" dirty="0">
                <a:solidFill>
                  <a:srgbClr val="663300"/>
                </a:solidFill>
              </a:rPr>
              <a:t>E.g. gender, race, sexuality, </a:t>
            </a:r>
            <a:r>
              <a:rPr lang="en-GB" sz="1600" i="1" dirty="0">
                <a:solidFill>
                  <a:srgbClr val="663300"/>
                </a:solidFill>
              </a:rPr>
              <a:t>and disability/mental heath</a:t>
            </a:r>
          </a:p>
          <a:p>
            <a:endParaRPr lang="en-GB" sz="1600" b="1" dirty="0">
              <a:solidFill>
                <a:srgbClr val="663300"/>
              </a:solidFill>
            </a:endParaRPr>
          </a:p>
          <a:p>
            <a:r>
              <a:rPr lang="en-GB" sz="1600" dirty="0">
                <a:solidFill>
                  <a:srgbClr val="663300"/>
                </a:solidFill>
              </a:rPr>
              <a:t>Purdie-Vaughns and Eibach (2008) argue that </a:t>
            </a:r>
            <a:r>
              <a:rPr lang="en-GB" sz="1600" b="1" dirty="0">
                <a:solidFill>
                  <a:srgbClr val="663300"/>
                </a:solidFill>
              </a:rPr>
              <a:t>belonging to multiple group identities can also render individuals </a:t>
            </a:r>
            <a:r>
              <a:rPr lang="en-GB" sz="1600" b="1" i="1" dirty="0">
                <a:solidFill>
                  <a:srgbClr val="663300"/>
                </a:solidFill>
              </a:rPr>
              <a:t>invisible</a:t>
            </a:r>
            <a:r>
              <a:rPr lang="en-GB" sz="1600" dirty="0">
                <a:solidFill>
                  <a:srgbClr val="663300"/>
                </a:solidFill>
              </a:rPr>
              <a:t> with respect to those identities</a:t>
            </a:r>
          </a:p>
          <a:p>
            <a:endParaRPr lang="en-GB" sz="1600" dirty="0">
              <a:solidFill>
                <a:srgbClr val="663300"/>
              </a:solidFill>
            </a:endParaRPr>
          </a:p>
          <a:p>
            <a:r>
              <a:rPr lang="en-GB" sz="1600" dirty="0">
                <a:solidFill>
                  <a:srgbClr val="663300"/>
                </a:solidFill>
              </a:rPr>
              <a:t>This is because </a:t>
            </a:r>
            <a:r>
              <a:rPr lang="en-GB" sz="1600" b="1" dirty="0">
                <a:solidFill>
                  <a:srgbClr val="663300"/>
                </a:solidFill>
              </a:rPr>
              <a:t>membership multiple groups might mark you as an ‘atypical’ member </a:t>
            </a:r>
            <a:r>
              <a:rPr lang="en-GB" sz="1600" dirty="0">
                <a:solidFill>
                  <a:srgbClr val="663300"/>
                </a:solidFill>
              </a:rPr>
              <a:t>with respect to one or more of these groups</a:t>
            </a:r>
          </a:p>
          <a:p>
            <a:pPr lvl="1"/>
            <a:r>
              <a:rPr lang="en-GB" sz="1600" dirty="0">
                <a:solidFill>
                  <a:srgbClr val="663300"/>
                </a:solidFill>
              </a:rPr>
              <a:t>E.g. being a young man with psychosis might make you both an atypical young person (e.g. because of stereotypes of ‘youthfulness’ and ‘carefree’), an atypical mentally ill person (Schizophrenia is not very prevalent compared to other disorders), and an atypical man </a:t>
            </a:r>
          </a:p>
        </p:txBody>
      </p:sp>
      <p:pic>
        <p:nvPicPr>
          <p:cNvPr id="7" name="Picture 6" descr="A black hat and suit&#10;&#10;AI-generated content may be incorrect.">
            <a:extLst>
              <a:ext uri="{FF2B5EF4-FFF2-40B4-BE49-F238E27FC236}">
                <a16:creationId xmlns:a16="http://schemas.microsoft.com/office/drawing/2014/main" id="{14785AB7-2F41-25EE-2294-873E4C064A5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64" r="20135"/>
          <a:stretch/>
        </p:blipFill>
        <p:spPr>
          <a:xfrm>
            <a:off x="9570994" y="2864411"/>
            <a:ext cx="2174789" cy="1809268"/>
          </a:xfrm>
          <a:prstGeom prst="rect">
            <a:avLst/>
          </a:prstGeom>
        </p:spPr>
      </p:pic>
    </p:spTree>
    <p:extLst>
      <p:ext uri="{BB962C8B-B14F-4D97-AF65-F5344CB8AC3E}">
        <p14:creationId xmlns:p14="http://schemas.microsoft.com/office/powerpoint/2010/main" val="317774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EC286F2B-8595-60BE-1D95-5A0351E9F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7DE4A-9C9F-576E-5EB8-DA6AEF3EAAB7}"/>
              </a:ext>
            </a:extLst>
          </p:cNvPr>
          <p:cNvSpPr>
            <a:spLocks noGrp="1"/>
          </p:cNvSpPr>
          <p:nvPr>
            <p:ph type="title"/>
          </p:nvPr>
        </p:nvSpPr>
        <p:spPr/>
        <p:txBody>
          <a:bodyPr>
            <a:normAutofit/>
          </a:bodyPr>
          <a:lstStyle/>
          <a:p>
            <a:r>
              <a:rPr lang="en-GB">
                <a:solidFill>
                  <a:srgbClr val="663300"/>
                </a:solidFill>
                <a:ea typeface="Microsoft Sans Serif"/>
                <a:cs typeface="Microsoft Sans Serif"/>
              </a:rPr>
              <a:t>2. Intersectionality and invisibility</a:t>
            </a:r>
          </a:p>
        </p:txBody>
      </p:sp>
      <p:sp>
        <p:nvSpPr>
          <p:cNvPr id="3" name="Content Placeholder 2">
            <a:extLst>
              <a:ext uri="{FF2B5EF4-FFF2-40B4-BE49-F238E27FC236}">
                <a16:creationId xmlns:a16="http://schemas.microsoft.com/office/drawing/2014/main" id="{259AD5FB-F3A7-09D9-89D2-D7221B3C0BD1}"/>
              </a:ext>
            </a:extLst>
          </p:cNvPr>
          <p:cNvSpPr>
            <a:spLocks noGrp="1"/>
          </p:cNvSpPr>
          <p:nvPr>
            <p:ph idx="1"/>
          </p:nvPr>
        </p:nvSpPr>
        <p:spPr>
          <a:xfrm>
            <a:off x="1137286" y="1592262"/>
            <a:ext cx="6611051" cy="4356100"/>
          </a:xfrm>
        </p:spPr>
        <p:txBody>
          <a:bodyPr vert="horz" lIns="0" tIns="0" rIns="0" bIns="0" rtlCol="0" anchor="t">
            <a:noAutofit/>
          </a:bodyPr>
          <a:lstStyle/>
          <a:p>
            <a:pPr marL="0" indent="0">
              <a:buNone/>
            </a:pPr>
            <a:r>
              <a:rPr lang="en-GB" sz="1800">
                <a:solidFill>
                  <a:srgbClr val="663300"/>
                </a:solidFill>
              </a:rPr>
              <a:t>Invisible in what way?</a:t>
            </a:r>
          </a:p>
          <a:p>
            <a:pPr marL="0" indent="0">
              <a:buNone/>
            </a:pPr>
            <a:endParaRPr lang="en-GB" sz="1800">
              <a:solidFill>
                <a:srgbClr val="663300"/>
              </a:solidFill>
            </a:endParaRPr>
          </a:p>
          <a:p>
            <a:r>
              <a:rPr lang="en-GB" sz="1800">
                <a:solidFill>
                  <a:srgbClr val="663300"/>
                </a:solidFill>
              </a:rPr>
              <a:t>Purdie-</a:t>
            </a:r>
            <a:r>
              <a:rPr lang="en-GB" sz="1800" err="1">
                <a:solidFill>
                  <a:srgbClr val="663300"/>
                </a:solidFill>
              </a:rPr>
              <a:t>Vaughns</a:t>
            </a:r>
            <a:r>
              <a:rPr lang="en-GB" sz="1800">
                <a:solidFill>
                  <a:srgbClr val="663300"/>
                </a:solidFill>
              </a:rPr>
              <a:t> and </a:t>
            </a:r>
            <a:r>
              <a:rPr lang="en-GB" sz="1800" err="1">
                <a:solidFill>
                  <a:srgbClr val="663300"/>
                </a:solidFill>
              </a:rPr>
              <a:t>Eibach</a:t>
            </a:r>
            <a:r>
              <a:rPr lang="en-GB" sz="1800">
                <a:solidFill>
                  <a:srgbClr val="663300"/>
                </a:solidFill>
              </a:rPr>
              <a:t> (2008) refer to being </a:t>
            </a:r>
            <a:r>
              <a:rPr lang="en-GB" sz="1800" b="1">
                <a:solidFill>
                  <a:srgbClr val="663300"/>
                </a:solidFill>
              </a:rPr>
              <a:t>‘socially invisible’</a:t>
            </a:r>
          </a:p>
          <a:p>
            <a:pPr lvl="1"/>
            <a:r>
              <a:rPr lang="en-GB" sz="1800">
                <a:solidFill>
                  <a:srgbClr val="663300"/>
                </a:solidFill>
              </a:rPr>
              <a:t>Implied that this </a:t>
            </a:r>
            <a:r>
              <a:rPr lang="en-GB" sz="1800" b="1">
                <a:solidFill>
                  <a:srgbClr val="663300"/>
                </a:solidFill>
              </a:rPr>
              <a:t>is invisibility with respect to social structures</a:t>
            </a:r>
            <a:r>
              <a:rPr lang="en-GB" sz="1800">
                <a:solidFill>
                  <a:srgbClr val="663300"/>
                </a:solidFill>
              </a:rPr>
              <a:t> (e.g. prejudice and discrimination)</a:t>
            </a:r>
          </a:p>
          <a:p>
            <a:pPr lvl="1"/>
            <a:r>
              <a:rPr lang="en-GB" sz="1800">
                <a:solidFill>
                  <a:srgbClr val="663300"/>
                </a:solidFill>
              </a:rPr>
              <a:t>And there can be </a:t>
            </a:r>
            <a:r>
              <a:rPr lang="en-GB" sz="1800" b="1">
                <a:solidFill>
                  <a:srgbClr val="663300"/>
                </a:solidFill>
              </a:rPr>
              <a:t>advantages and disadvantages</a:t>
            </a:r>
          </a:p>
          <a:p>
            <a:pPr lvl="2"/>
            <a:r>
              <a:rPr lang="en-GB" sz="1400">
                <a:solidFill>
                  <a:srgbClr val="663300"/>
                </a:solidFill>
              </a:rPr>
              <a:t>E.g. passing for White might allow someone to escape discrimination/gain access to particular privileges </a:t>
            </a:r>
          </a:p>
          <a:p>
            <a:pPr marL="719455" lvl="1" indent="-359410"/>
            <a:r>
              <a:rPr lang="en-GB" sz="1800">
                <a:solidFill>
                  <a:srgbClr val="663300"/>
                </a:solidFill>
                <a:ea typeface="Microsoft Sans Serif"/>
                <a:cs typeface="Microsoft Sans Serif"/>
              </a:rPr>
              <a:t>These structures are </a:t>
            </a:r>
            <a:r>
              <a:rPr lang="en-GB" sz="1800" b="1">
                <a:solidFill>
                  <a:srgbClr val="663300"/>
                </a:solidFill>
                <a:ea typeface="Microsoft Sans Serif"/>
                <a:cs typeface="Microsoft Sans Serif"/>
              </a:rPr>
              <a:t>material and habitual</a:t>
            </a:r>
            <a:endParaRPr lang="en-GB" sz="1800" b="1">
              <a:solidFill>
                <a:srgbClr val="663300"/>
              </a:solidFill>
            </a:endParaRPr>
          </a:p>
          <a:p>
            <a:pPr lvl="2"/>
            <a:r>
              <a:rPr lang="en-GB" sz="1400">
                <a:solidFill>
                  <a:srgbClr val="663300"/>
                </a:solidFill>
              </a:rPr>
              <a:t>Social structures aren’t just in the heads of individuals, but refer to </a:t>
            </a:r>
            <a:r>
              <a:rPr lang="en-GB" sz="1400" b="1">
                <a:solidFill>
                  <a:srgbClr val="663300"/>
                </a:solidFill>
              </a:rPr>
              <a:t>the tangible ways in which our lives are structured</a:t>
            </a:r>
          </a:p>
        </p:txBody>
      </p:sp>
      <p:pic>
        <p:nvPicPr>
          <p:cNvPr id="7" name="Picture 6" descr="A black hat and suit&#10;&#10;AI-generated content may be incorrect.">
            <a:extLst>
              <a:ext uri="{FF2B5EF4-FFF2-40B4-BE49-F238E27FC236}">
                <a16:creationId xmlns:a16="http://schemas.microsoft.com/office/drawing/2014/main" id="{23DA42CE-938B-8E69-E5D8-1602BBBA216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64" r="20135"/>
          <a:stretch/>
        </p:blipFill>
        <p:spPr>
          <a:xfrm>
            <a:off x="9570994" y="2864411"/>
            <a:ext cx="2174789" cy="1809268"/>
          </a:xfrm>
          <a:prstGeom prst="rect">
            <a:avLst/>
          </a:prstGeom>
        </p:spPr>
      </p:pic>
    </p:spTree>
    <p:extLst>
      <p:ext uri="{BB962C8B-B14F-4D97-AF65-F5344CB8AC3E}">
        <p14:creationId xmlns:p14="http://schemas.microsoft.com/office/powerpoint/2010/main" val="10559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F95132C-82A1-65C7-C404-4449F4BBF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A0968-D9B6-659C-9401-F8A9B1F17350}"/>
              </a:ext>
            </a:extLst>
          </p:cNvPr>
          <p:cNvSpPr>
            <a:spLocks noGrp="1"/>
          </p:cNvSpPr>
          <p:nvPr>
            <p:ph type="title"/>
          </p:nvPr>
        </p:nvSpPr>
        <p:spPr/>
        <p:txBody>
          <a:bodyPr>
            <a:normAutofit/>
          </a:bodyPr>
          <a:lstStyle/>
          <a:p>
            <a:r>
              <a:rPr lang="en-GB">
                <a:solidFill>
                  <a:srgbClr val="663300"/>
                </a:solidFill>
                <a:ea typeface="Microsoft Sans Serif"/>
                <a:cs typeface="Microsoft Sans Serif"/>
              </a:rPr>
              <a:t>2. Intersectionality and invisibility</a:t>
            </a:r>
          </a:p>
        </p:txBody>
      </p:sp>
      <p:sp>
        <p:nvSpPr>
          <p:cNvPr id="3" name="Content Placeholder 2">
            <a:extLst>
              <a:ext uri="{FF2B5EF4-FFF2-40B4-BE49-F238E27FC236}">
                <a16:creationId xmlns:a16="http://schemas.microsoft.com/office/drawing/2014/main" id="{FF46C12B-8FCE-A5CB-62BD-62311735B6F7}"/>
              </a:ext>
            </a:extLst>
          </p:cNvPr>
          <p:cNvSpPr>
            <a:spLocks noGrp="1"/>
          </p:cNvSpPr>
          <p:nvPr>
            <p:ph idx="1"/>
          </p:nvPr>
        </p:nvSpPr>
        <p:spPr>
          <a:xfrm>
            <a:off x="1137285" y="1456337"/>
            <a:ext cx="7705487" cy="4356100"/>
          </a:xfrm>
        </p:spPr>
        <p:txBody>
          <a:bodyPr vert="horz" lIns="0" tIns="0" rIns="0" bIns="0" rtlCol="0" anchor="t">
            <a:noAutofit/>
          </a:bodyPr>
          <a:lstStyle/>
          <a:p>
            <a:pPr marL="0" indent="0">
              <a:buNone/>
            </a:pPr>
            <a:r>
              <a:rPr lang="en-GB" sz="1800">
                <a:solidFill>
                  <a:srgbClr val="663300"/>
                </a:solidFill>
              </a:rPr>
              <a:t>Jean-Paul </a:t>
            </a:r>
            <a:r>
              <a:rPr lang="en-GB" sz="1800" b="1">
                <a:solidFill>
                  <a:srgbClr val="663300"/>
                </a:solidFill>
              </a:rPr>
              <a:t>Sartre’s distinction between ‘group’ and ‘series’ </a:t>
            </a:r>
            <a:r>
              <a:rPr lang="en-GB" sz="1800">
                <a:solidFill>
                  <a:srgbClr val="663300"/>
                </a:solidFill>
              </a:rPr>
              <a:t>in </a:t>
            </a:r>
            <a:r>
              <a:rPr lang="en-GB" sz="1800" i="1">
                <a:solidFill>
                  <a:srgbClr val="663300"/>
                </a:solidFill>
              </a:rPr>
              <a:t>Critique of Dialectical Reason </a:t>
            </a:r>
            <a:r>
              <a:rPr lang="en-GB" sz="1800">
                <a:solidFill>
                  <a:srgbClr val="663300"/>
                </a:solidFill>
              </a:rPr>
              <a:t>helps to clarify intersectional invisibility:</a:t>
            </a:r>
          </a:p>
          <a:p>
            <a:pPr marL="0" indent="0">
              <a:buNone/>
            </a:pPr>
            <a:endParaRPr lang="en-GB" sz="1800">
              <a:solidFill>
                <a:srgbClr val="663300"/>
              </a:solidFill>
            </a:endParaRPr>
          </a:p>
          <a:p>
            <a:pPr marL="359410" indent="-359410"/>
            <a:r>
              <a:rPr lang="en-GB" sz="1800" b="1">
                <a:solidFill>
                  <a:srgbClr val="663300"/>
                </a:solidFill>
                <a:ea typeface="Microsoft Sans Serif"/>
                <a:cs typeface="Microsoft Sans Serif"/>
              </a:rPr>
              <a:t>Series: a passive assemblage of people who have come together because they share a similar, pre-existing social or material situation</a:t>
            </a:r>
          </a:p>
          <a:p>
            <a:pPr marL="719455" lvl="1" indent="-359410"/>
            <a:r>
              <a:rPr lang="en-GB" sz="1800">
                <a:solidFill>
                  <a:srgbClr val="663300"/>
                </a:solidFill>
              </a:rPr>
              <a:t>E.g. people waiting for a bus</a:t>
            </a:r>
          </a:p>
          <a:p>
            <a:pPr marL="359410" indent="-359410"/>
            <a:endParaRPr lang="en-GB" sz="1800">
              <a:solidFill>
                <a:srgbClr val="663300"/>
              </a:solidFill>
            </a:endParaRPr>
          </a:p>
          <a:p>
            <a:pPr marL="359410" indent="-359410"/>
            <a:r>
              <a:rPr lang="en-GB" sz="1800" b="1">
                <a:solidFill>
                  <a:srgbClr val="663300"/>
                </a:solidFill>
              </a:rPr>
              <a:t>Group: people undertaking a common goal</a:t>
            </a:r>
          </a:p>
          <a:p>
            <a:pPr marL="719455" lvl="1" indent="-359410"/>
            <a:r>
              <a:rPr lang="en-GB" sz="1800">
                <a:solidFill>
                  <a:srgbClr val="663300"/>
                </a:solidFill>
              </a:rPr>
              <a:t>E.g. people protesting poor bus service</a:t>
            </a:r>
          </a:p>
          <a:p>
            <a:pPr marL="719455" lvl="1" indent="-359410"/>
            <a:endParaRPr lang="en-GB" sz="1800">
              <a:solidFill>
                <a:srgbClr val="663300"/>
              </a:solidFill>
            </a:endParaRPr>
          </a:p>
          <a:p>
            <a:pPr marL="359410" indent="-359410"/>
            <a:r>
              <a:rPr lang="en-GB" sz="1800">
                <a:solidFill>
                  <a:srgbClr val="663300"/>
                </a:solidFill>
              </a:rPr>
              <a:t>A </a:t>
            </a:r>
            <a:r>
              <a:rPr lang="en-GB" sz="1800" b="1">
                <a:solidFill>
                  <a:srgbClr val="663300"/>
                </a:solidFill>
              </a:rPr>
              <a:t>series can morph into a group and vice versa</a:t>
            </a:r>
            <a:r>
              <a:rPr lang="en-GB" sz="1800">
                <a:solidFill>
                  <a:srgbClr val="663300"/>
                </a:solidFill>
              </a:rPr>
              <a:t>, depending on how (if at all) individuals respond to their shared conditions</a:t>
            </a:r>
          </a:p>
        </p:txBody>
      </p:sp>
      <p:pic>
        <p:nvPicPr>
          <p:cNvPr id="9" name="Picture 8" descr="A group of people standing on the side of a road&#10;&#10;AI-generated content may be incorrect.">
            <a:extLst>
              <a:ext uri="{FF2B5EF4-FFF2-40B4-BE49-F238E27FC236}">
                <a16:creationId xmlns:a16="http://schemas.microsoft.com/office/drawing/2014/main" id="{D7F9C2A9-7722-355A-2B4A-2215B8078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57746" y="2890769"/>
            <a:ext cx="3011700" cy="2363750"/>
          </a:xfrm>
          <a:prstGeom prst="rect">
            <a:avLst/>
          </a:prstGeom>
        </p:spPr>
      </p:pic>
    </p:spTree>
    <p:extLst>
      <p:ext uri="{BB962C8B-B14F-4D97-AF65-F5344CB8AC3E}">
        <p14:creationId xmlns:p14="http://schemas.microsoft.com/office/powerpoint/2010/main" val="190766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087C78E-3D76-5A42-1177-96FDBD939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F97B7-E443-F7FB-381E-02AB2D0E1498}"/>
              </a:ext>
            </a:extLst>
          </p:cNvPr>
          <p:cNvSpPr>
            <a:spLocks noGrp="1"/>
          </p:cNvSpPr>
          <p:nvPr>
            <p:ph type="title"/>
          </p:nvPr>
        </p:nvSpPr>
        <p:spPr/>
        <p:txBody>
          <a:bodyPr>
            <a:normAutofit/>
          </a:bodyPr>
          <a:lstStyle/>
          <a:p>
            <a:r>
              <a:rPr lang="en-GB">
                <a:solidFill>
                  <a:srgbClr val="663300"/>
                </a:solidFill>
                <a:ea typeface="Microsoft Sans Serif"/>
                <a:cs typeface="Microsoft Sans Serif"/>
              </a:rPr>
              <a:t>2. Intersectionality and invisibility</a:t>
            </a:r>
          </a:p>
        </p:txBody>
      </p:sp>
      <p:sp>
        <p:nvSpPr>
          <p:cNvPr id="3" name="Content Placeholder 2">
            <a:extLst>
              <a:ext uri="{FF2B5EF4-FFF2-40B4-BE49-F238E27FC236}">
                <a16:creationId xmlns:a16="http://schemas.microsoft.com/office/drawing/2014/main" id="{A8290BBB-3D0F-447C-F692-37042E8CDBE9}"/>
              </a:ext>
            </a:extLst>
          </p:cNvPr>
          <p:cNvSpPr>
            <a:spLocks noGrp="1"/>
          </p:cNvSpPr>
          <p:nvPr>
            <p:ph idx="1"/>
          </p:nvPr>
        </p:nvSpPr>
        <p:spPr>
          <a:xfrm>
            <a:off x="1187967" y="1019076"/>
            <a:ext cx="7445242" cy="4356100"/>
          </a:xfrm>
        </p:spPr>
        <p:txBody>
          <a:bodyPr vert="horz" lIns="0" tIns="0" rIns="0" bIns="0" rtlCol="0" anchor="t">
            <a:noAutofit/>
          </a:bodyPr>
          <a:lstStyle/>
          <a:p>
            <a:pPr marL="0" indent="0">
              <a:buNone/>
            </a:pPr>
            <a:endParaRPr lang="en-GB" sz="1800" dirty="0">
              <a:solidFill>
                <a:srgbClr val="663300"/>
              </a:solidFill>
            </a:endParaRPr>
          </a:p>
          <a:p>
            <a:pPr marL="0" indent="0">
              <a:buNone/>
            </a:pPr>
            <a:r>
              <a:rPr lang="en-GB" sz="1800" dirty="0">
                <a:solidFill>
                  <a:srgbClr val="663300"/>
                </a:solidFill>
                <a:ea typeface="Microsoft Sans Serif"/>
                <a:cs typeface="Microsoft Sans Serif"/>
              </a:rPr>
              <a:t>These terms may also apply to the category ‘mentally ill’:</a:t>
            </a:r>
            <a:endParaRPr lang="en-GB" sz="1800" dirty="0">
              <a:solidFill>
                <a:srgbClr val="663300"/>
              </a:solidFill>
            </a:endParaRPr>
          </a:p>
          <a:p>
            <a:pPr marL="359410" indent="-359410"/>
            <a:r>
              <a:rPr lang="en-GB" sz="1800" b="1" dirty="0">
                <a:solidFill>
                  <a:srgbClr val="663300"/>
                </a:solidFill>
                <a:ea typeface="Microsoft Sans Serif"/>
                <a:cs typeface="Microsoft Sans Serif"/>
              </a:rPr>
              <a:t>Individuals may form a series ‘young people with psychosis’ when facing similar historical and social situations</a:t>
            </a:r>
          </a:p>
          <a:p>
            <a:pPr marL="719455" lvl="1" indent="-359410"/>
            <a:r>
              <a:rPr lang="en-GB" sz="1800" dirty="0">
                <a:solidFill>
                  <a:srgbClr val="663300"/>
                </a:solidFill>
                <a:ea typeface="Microsoft Sans Serif"/>
                <a:cs typeface="Microsoft Sans Serif"/>
              </a:rPr>
              <a:t>E.g. they may face similar problems, like stigma, similar choices (therapy or medication), congregate in similar spaces (online, at hospitals) despite differences between them</a:t>
            </a:r>
            <a:endParaRPr lang="en-GB" sz="1800" dirty="0">
              <a:solidFill>
                <a:srgbClr val="663300"/>
              </a:solidFill>
            </a:endParaRPr>
          </a:p>
          <a:p>
            <a:pPr marL="719455" lvl="1" indent="-359410"/>
            <a:endParaRPr lang="en-GB" sz="1800" dirty="0">
              <a:solidFill>
                <a:srgbClr val="663300"/>
              </a:solidFill>
            </a:endParaRPr>
          </a:p>
          <a:p>
            <a:pPr marL="359410" indent="-359410"/>
            <a:r>
              <a:rPr lang="en-GB" sz="1800" dirty="0">
                <a:solidFill>
                  <a:srgbClr val="663300"/>
                </a:solidFill>
                <a:ea typeface="Microsoft Sans Serif"/>
                <a:cs typeface="Microsoft Sans Serif"/>
              </a:rPr>
              <a:t>Likewise, </a:t>
            </a:r>
            <a:r>
              <a:rPr lang="en-GB" sz="1800" b="1" dirty="0">
                <a:solidFill>
                  <a:srgbClr val="663300"/>
                </a:solidFill>
                <a:ea typeface="Microsoft Sans Serif"/>
                <a:cs typeface="Microsoft Sans Serif"/>
              </a:rPr>
              <a:t>individuals may form a group 'Youth Advisory Group' when actively taking part in a project or goal</a:t>
            </a:r>
          </a:p>
          <a:p>
            <a:pPr marL="719455" lvl="1" indent="-359410"/>
            <a:r>
              <a:rPr lang="en-GB" sz="1800" dirty="0">
                <a:solidFill>
                  <a:srgbClr val="663300"/>
                </a:solidFill>
                <a:ea typeface="Microsoft Sans Serif"/>
                <a:cs typeface="Microsoft Sans Serif"/>
              </a:rPr>
              <a:t>E.g. focus groups, protesting, </a:t>
            </a:r>
            <a:r>
              <a:rPr lang="en-GB" sz="1800" b="1" u="sng" dirty="0">
                <a:solidFill>
                  <a:srgbClr val="663300"/>
                </a:solidFill>
                <a:ea typeface="Microsoft Sans Serif"/>
                <a:cs typeface="Microsoft Sans Serif"/>
              </a:rPr>
              <a:t>education, and knowledge exchange</a:t>
            </a:r>
          </a:p>
          <a:p>
            <a:pPr marL="719455" lvl="1" indent="-359410"/>
            <a:endParaRPr lang="en-GB" sz="1800" b="1" u="sng" dirty="0">
              <a:solidFill>
                <a:srgbClr val="663300"/>
              </a:solidFill>
            </a:endParaRPr>
          </a:p>
          <a:p>
            <a:pPr marL="359410" indent="-359410"/>
            <a:r>
              <a:rPr lang="en-GB" sz="1800" b="1" dirty="0">
                <a:solidFill>
                  <a:srgbClr val="663300"/>
                </a:solidFill>
                <a:ea typeface="Microsoft Sans Serif"/>
                <a:cs typeface="Microsoft Sans Serif"/>
              </a:rPr>
              <a:t>For Young (2008), identity categories like 'women' are series</a:t>
            </a:r>
            <a:endParaRPr lang="en-GB" sz="1800" b="1" dirty="0">
              <a:solidFill>
                <a:srgbClr val="663300"/>
              </a:solidFill>
            </a:endParaRPr>
          </a:p>
          <a:p>
            <a:pPr marL="0" indent="0">
              <a:buNone/>
            </a:pPr>
            <a:endParaRPr lang="en-GB" sz="1800" b="1" dirty="0">
              <a:solidFill>
                <a:srgbClr val="663300"/>
              </a:solidFill>
            </a:endParaRPr>
          </a:p>
        </p:txBody>
      </p:sp>
      <p:pic>
        <p:nvPicPr>
          <p:cNvPr id="5" name="Picture 4" descr="A group of people standing on the side of a road&#10;&#10;AI-generated content may be incorrect.">
            <a:extLst>
              <a:ext uri="{FF2B5EF4-FFF2-40B4-BE49-F238E27FC236}">
                <a16:creationId xmlns:a16="http://schemas.microsoft.com/office/drawing/2014/main" id="{CA2BDDD8-CFE5-11BD-E494-822AB4DDA75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57747" y="2890770"/>
            <a:ext cx="3011699" cy="2363749"/>
          </a:xfrm>
          <a:prstGeom prst="rect">
            <a:avLst/>
          </a:prstGeom>
        </p:spPr>
      </p:pic>
    </p:spTree>
    <p:extLst>
      <p:ext uri="{BB962C8B-B14F-4D97-AF65-F5344CB8AC3E}">
        <p14:creationId xmlns:p14="http://schemas.microsoft.com/office/powerpoint/2010/main" val="308066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E2A1066-1BB0-F9B8-A465-5397A4B3A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E5D08-0E1B-8802-3E6D-F25382B89F97}"/>
              </a:ext>
            </a:extLst>
          </p:cNvPr>
          <p:cNvSpPr>
            <a:spLocks noGrp="1"/>
          </p:cNvSpPr>
          <p:nvPr>
            <p:ph type="title"/>
          </p:nvPr>
        </p:nvSpPr>
        <p:spPr/>
        <p:txBody>
          <a:bodyPr>
            <a:normAutofit/>
          </a:bodyPr>
          <a:lstStyle/>
          <a:p>
            <a:r>
              <a:rPr lang="en-GB">
                <a:solidFill>
                  <a:srgbClr val="663300"/>
                </a:solidFill>
                <a:ea typeface="Microsoft Sans Serif"/>
                <a:cs typeface="Microsoft Sans Serif"/>
              </a:rPr>
              <a:t>3. The experience of invisibility</a:t>
            </a:r>
          </a:p>
        </p:txBody>
      </p:sp>
      <p:sp>
        <p:nvSpPr>
          <p:cNvPr id="3" name="Content Placeholder 2">
            <a:extLst>
              <a:ext uri="{FF2B5EF4-FFF2-40B4-BE49-F238E27FC236}">
                <a16:creationId xmlns:a16="http://schemas.microsoft.com/office/drawing/2014/main" id="{944138A6-770C-B096-B34A-C006F5FDE882}"/>
              </a:ext>
            </a:extLst>
          </p:cNvPr>
          <p:cNvSpPr>
            <a:spLocks noGrp="1"/>
          </p:cNvSpPr>
          <p:nvPr>
            <p:ph idx="1"/>
          </p:nvPr>
        </p:nvSpPr>
        <p:spPr>
          <a:xfrm>
            <a:off x="1137285" y="1592262"/>
            <a:ext cx="8869161" cy="4356100"/>
          </a:xfrm>
        </p:spPr>
        <p:txBody>
          <a:bodyPr vert="horz" lIns="0" tIns="0" rIns="0" bIns="0" rtlCol="0" anchor="t">
            <a:noAutofit/>
          </a:bodyPr>
          <a:lstStyle/>
          <a:p>
            <a:pPr marL="0" indent="0">
              <a:buNone/>
            </a:pPr>
            <a:r>
              <a:rPr lang="en-GB" sz="1800" dirty="0">
                <a:solidFill>
                  <a:srgbClr val="663300"/>
                </a:solidFill>
                <a:ea typeface="Microsoft Sans Serif"/>
                <a:cs typeface="Microsoft Sans Serif"/>
              </a:rPr>
              <a:t>Claim: intersectional individuals aren't just invisible with respect to social structures, they also </a:t>
            </a:r>
            <a:r>
              <a:rPr lang="en-GB" sz="1800" b="1" i="1" dirty="0">
                <a:solidFill>
                  <a:srgbClr val="663300"/>
                </a:solidFill>
                <a:ea typeface="Microsoft Sans Serif"/>
                <a:cs typeface="Microsoft Sans Serif"/>
              </a:rPr>
              <a:t>experience themselves as being invisible within identity groups</a:t>
            </a:r>
          </a:p>
          <a:p>
            <a:pPr marL="0" indent="0">
              <a:buNone/>
            </a:pPr>
            <a:endParaRPr lang="en-GB" sz="1800" b="1" i="1" dirty="0">
              <a:solidFill>
                <a:srgbClr val="663300"/>
              </a:solidFill>
            </a:endParaRPr>
          </a:p>
          <a:p>
            <a:pPr marL="0" indent="0">
              <a:buNone/>
            </a:pPr>
            <a:r>
              <a:rPr lang="en-GB" sz="1800" dirty="0">
                <a:solidFill>
                  <a:srgbClr val="663300"/>
                </a:solidFill>
                <a:ea typeface="Microsoft Sans Serif"/>
                <a:cs typeface="Microsoft Sans Serif"/>
              </a:rPr>
              <a:t>What does it mean to ‘feel invisible’?</a:t>
            </a:r>
            <a:endParaRPr lang="en-GB" sz="1800" dirty="0">
              <a:solidFill>
                <a:srgbClr val="663300"/>
              </a:solidFill>
            </a:endParaRPr>
          </a:p>
          <a:p>
            <a:pPr marL="0" indent="0">
              <a:buNone/>
            </a:pPr>
            <a:endParaRPr lang="en-GB" sz="1800" dirty="0">
              <a:solidFill>
                <a:srgbClr val="663300"/>
              </a:solidFill>
            </a:endParaRPr>
          </a:p>
          <a:p>
            <a:pPr marL="0" indent="0">
              <a:buNone/>
            </a:pPr>
            <a:r>
              <a:rPr lang="en-GB" sz="1800" dirty="0">
                <a:solidFill>
                  <a:srgbClr val="663300"/>
                </a:solidFill>
                <a:ea typeface="Microsoft Sans Serif"/>
                <a:cs typeface="Microsoft Sans Serif"/>
              </a:rPr>
              <a:t>I think it is </a:t>
            </a:r>
            <a:r>
              <a:rPr lang="en-GB" sz="1800" b="1" dirty="0">
                <a:solidFill>
                  <a:srgbClr val="663300"/>
                </a:solidFill>
                <a:ea typeface="Microsoft Sans Serif"/>
                <a:cs typeface="Microsoft Sans Serif"/>
              </a:rPr>
              <a:t>a felt tension between the historical/material/social backgrounds </a:t>
            </a:r>
            <a:r>
              <a:rPr lang="en-GB" sz="1800" dirty="0">
                <a:solidFill>
                  <a:srgbClr val="663300"/>
                </a:solidFill>
                <a:ea typeface="Microsoft Sans Serif"/>
                <a:cs typeface="Microsoft Sans Serif"/>
              </a:rPr>
              <a:t>that place you in a series with others...</a:t>
            </a:r>
          </a:p>
          <a:p>
            <a:pPr marL="0" indent="0">
              <a:buNone/>
            </a:pPr>
            <a:endParaRPr lang="en-GB" sz="1800" dirty="0">
              <a:solidFill>
                <a:srgbClr val="663300"/>
              </a:solidFill>
              <a:ea typeface="Microsoft Sans Serif"/>
              <a:cs typeface="Microsoft Sans Serif"/>
            </a:endParaRPr>
          </a:p>
          <a:p>
            <a:pPr marL="0" indent="0">
              <a:buNone/>
            </a:pPr>
            <a:r>
              <a:rPr lang="en-GB" sz="1800" b="1" dirty="0">
                <a:solidFill>
                  <a:srgbClr val="663300"/>
                </a:solidFill>
                <a:ea typeface="Microsoft Sans Serif"/>
                <a:cs typeface="Microsoft Sans Serif"/>
              </a:rPr>
              <a:t>...And the other historical/material/social features</a:t>
            </a:r>
            <a:r>
              <a:rPr lang="en-GB" sz="1800" dirty="0">
                <a:solidFill>
                  <a:srgbClr val="663300"/>
                </a:solidFill>
                <a:ea typeface="Microsoft Sans Serif"/>
                <a:cs typeface="Microsoft Sans Serif"/>
              </a:rPr>
              <a:t> that importantly make you different from other members in the series</a:t>
            </a:r>
          </a:p>
          <a:p>
            <a:pPr marL="719455" lvl="1" indent="-359410">
              <a:buFont typeface="Courier New" panose="05020102010507070707" pitchFamily="18" charset="2"/>
              <a:buChar char="o"/>
            </a:pPr>
            <a:r>
              <a:rPr lang="en-GB" sz="1600" dirty="0">
                <a:solidFill>
                  <a:srgbClr val="663300"/>
                </a:solidFill>
                <a:ea typeface="Microsoft Sans Serif"/>
                <a:cs typeface="Microsoft Sans Serif"/>
              </a:rPr>
              <a:t>I.e. I don't quite feel I belong here</a:t>
            </a:r>
            <a:r>
              <a:rPr lang="en-GB" sz="1600" i="1" dirty="0">
                <a:solidFill>
                  <a:srgbClr val="663300"/>
                </a:solidFill>
                <a:ea typeface="Microsoft Sans Serif"/>
                <a:cs typeface="Microsoft Sans Serif"/>
              </a:rPr>
              <a:t> and yet </a:t>
            </a:r>
            <a:r>
              <a:rPr lang="en-GB" sz="1600" dirty="0">
                <a:solidFill>
                  <a:srgbClr val="663300"/>
                </a:solidFill>
                <a:ea typeface="Microsoft Sans Serif"/>
                <a:cs typeface="Microsoft Sans Serif"/>
              </a:rPr>
              <a:t>I nevertheless share some affinity with the identity ("Yes, I have a mental illness, but it's not my place to weigh-in here")</a:t>
            </a:r>
            <a:endParaRPr lang="en-GB" sz="1600" dirty="0">
              <a:solidFill>
                <a:srgbClr val="663300"/>
              </a:solidFill>
            </a:endParaRPr>
          </a:p>
          <a:p>
            <a:pPr marL="359410" indent="-359410"/>
            <a:endParaRPr lang="en-GB" sz="1800" dirty="0">
              <a:solidFill>
                <a:srgbClr val="663300"/>
              </a:solidFill>
              <a:ea typeface="Microsoft Sans Serif"/>
              <a:cs typeface="Microsoft Sans Serif"/>
            </a:endParaRPr>
          </a:p>
        </p:txBody>
      </p:sp>
      <p:pic>
        <p:nvPicPr>
          <p:cNvPr id="5" name="Picture 4" descr="A group of game pieces&#10;&#10;AI-generated content may be incorrect.">
            <a:extLst>
              <a:ext uri="{FF2B5EF4-FFF2-40B4-BE49-F238E27FC236}">
                <a16:creationId xmlns:a16="http://schemas.microsoft.com/office/drawing/2014/main" id="{4EA56FCE-C741-6520-B364-B353B7C8B2F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1714"/>
            <a:ext cx="1734926" cy="1405481"/>
          </a:xfrm>
          <a:prstGeom prst="rect">
            <a:avLst/>
          </a:prstGeom>
        </p:spPr>
      </p:pic>
    </p:spTree>
    <p:extLst>
      <p:ext uri="{BB962C8B-B14F-4D97-AF65-F5344CB8AC3E}">
        <p14:creationId xmlns:p14="http://schemas.microsoft.com/office/powerpoint/2010/main" val="398427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F0B3E8D-4BBE-5CC1-1AE2-081087883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13A5E-1A55-960F-2324-D369916CE175}"/>
              </a:ext>
            </a:extLst>
          </p:cNvPr>
          <p:cNvSpPr>
            <a:spLocks noGrp="1"/>
          </p:cNvSpPr>
          <p:nvPr>
            <p:ph type="title"/>
          </p:nvPr>
        </p:nvSpPr>
        <p:spPr/>
        <p:txBody>
          <a:bodyPr>
            <a:normAutofit/>
          </a:bodyPr>
          <a:lstStyle/>
          <a:p>
            <a:r>
              <a:rPr lang="en-GB">
                <a:solidFill>
                  <a:srgbClr val="663300"/>
                </a:solidFill>
                <a:ea typeface="Microsoft Sans Serif"/>
                <a:cs typeface="Microsoft Sans Serif"/>
              </a:rPr>
              <a:t>3. The experience of invisibility</a:t>
            </a:r>
          </a:p>
        </p:txBody>
      </p:sp>
      <p:sp>
        <p:nvSpPr>
          <p:cNvPr id="3" name="Content Placeholder 2">
            <a:extLst>
              <a:ext uri="{FF2B5EF4-FFF2-40B4-BE49-F238E27FC236}">
                <a16:creationId xmlns:a16="http://schemas.microsoft.com/office/drawing/2014/main" id="{5B250284-A19A-999A-FA6E-993429F16D04}"/>
              </a:ext>
            </a:extLst>
          </p:cNvPr>
          <p:cNvSpPr>
            <a:spLocks noGrp="1"/>
          </p:cNvSpPr>
          <p:nvPr>
            <p:ph idx="1"/>
          </p:nvPr>
        </p:nvSpPr>
        <p:spPr>
          <a:xfrm>
            <a:off x="1065426" y="1590886"/>
            <a:ext cx="8953040" cy="4356100"/>
          </a:xfrm>
        </p:spPr>
        <p:txBody>
          <a:bodyPr vert="horz" lIns="0" tIns="0" rIns="0" bIns="0" rtlCol="0" anchor="t">
            <a:noAutofit/>
          </a:bodyPr>
          <a:lstStyle/>
          <a:p>
            <a:pPr marL="359410" indent="-359410"/>
            <a:r>
              <a:rPr lang="en-GB" sz="1800" dirty="0">
                <a:solidFill>
                  <a:srgbClr val="663300"/>
                </a:solidFill>
                <a:ea typeface="Microsoft Sans Serif"/>
                <a:cs typeface="Microsoft Sans Serif"/>
              </a:rPr>
              <a:t>Intersectional invisibility </a:t>
            </a:r>
            <a:r>
              <a:rPr lang="en-GB" sz="1800" b="1" dirty="0">
                <a:solidFill>
                  <a:srgbClr val="663300"/>
                </a:solidFill>
                <a:ea typeface="Microsoft Sans Serif"/>
                <a:cs typeface="Microsoft Sans Serif"/>
              </a:rPr>
              <a:t>thus creates issues for mental health research</a:t>
            </a:r>
            <a:r>
              <a:rPr lang="en-GB" sz="1800" dirty="0">
                <a:solidFill>
                  <a:srgbClr val="663300"/>
                </a:solidFill>
                <a:ea typeface="Microsoft Sans Serif"/>
                <a:cs typeface="Microsoft Sans Serif"/>
              </a:rPr>
              <a:t>:</a:t>
            </a:r>
            <a:endParaRPr lang="en-GB" sz="1800" dirty="0">
              <a:solidFill>
                <a:srgbClr val="663300"/>
              </a:solidFill>
            </a:endParaRPr>
          </a:p>
          <a:p>
            <a:pPr marL="719455" lvl="1" indent="-359410"/>
            <a:r>
              <a:rPr lang="en-GB" sz="1600" dirty="0">
                <a:solidFill>
                  <a:srgbClr val="663300"/>
                </a:solidFill>
              </a:rPr>
              <a:t>Potential participant might then unknowingly rule themselves out (because they can’t rule themselves in)</a:t>
            </a:r>
          </a:p>
          <a:p>
            <a:pPr marL="719455" lvl="1" indent="-359410"/>
            <a:r>
              <a:rPr lang="en-GB" sz="1600" dirty="0">
                <a:solidFill>
                  <a:srgbClr val="663300"/>
                </a:solidFill>
                <a:ea typeface="Microsoft Sans Serif"/>
                <a:cs typeface="Microsoft Sans Serif"/>
              </a:rPr>
              <a:t>They might also not be appropriately offered opportunities to participate (because they aren't 'atypical' cases or its 'too much work' to include them) </a:t>
            </a:r>
          </a:p>
          <a:p>
            <a:pPr marL="719455" lvl="1" indent="-359410">
              <a:buFont typeface="Wingdings 2" panose="05020102010507070707" pitchFamily="18" charset="2"/>
              <a:buChar char="à"/>
            </a:pPr>
            <a:endParaRPr lang="en-GB" sz="1800" dirty="0">
              <a:solidFill>
                <a:srgbClr val="663300"/>
              </a:solidFill>
              <a:ea typeface="Microsoft Sans Serif"/>
              <a:cs typeface="Microsoft Sans Serif"/>
            </a:endParaRPr>
          </a:p>
          <a:p>
            <a:pPr marL="359410" indent="-359410">
              <a:buFont typeface="Wingdings 2"/>
              <a:buChar char="à"/>
            </a:pPr>
            <a:r>
              <a:rPr lang="en-GB" sz="1800" dirty="0">
                <a:solidFill>
                  <a:srgbClr val="663300"/>
                </a:solidFill>
                <a:ea typeface="Microsoft Sans Serif"/>
                <a:cs typeface="Microsoft Sans Serif"/>
              </a:rPr>
              <a:t>Being excluded from group projects in this way also </a:t>
            </a:r>
            <a:r>
              <a:rPr lang="en-GB" sz="1800" b="1" dirty="0">
                <a:solidFill>
                  <a:srgbClr val="663300"/>
                </a:solidFill>
                <a:ea typeface="Microsoft Sans Serif"/>
                <a:cs typeface="Microsoft Sans Serif"/>
              </a:rPr>
              <a:t>prohibits from individuals taking part in projects that would address that invisibility</a:t>
            </a:r>
            <a:endParaRPr lang="en-US" sz="1800" dirty="0">
              <a:solidFill>
                <a:srgbClr val="000000"/>
              </a:solidFill>
              <a:ea typeface="Microsoft Sans Serif"/>
              <a:cs typeface="Microsoft Sans Serif"/>
            </a:endParaRPr>
          </a:p>
          <a:p>
            <a:pPr marL="719455" lvl="1" indent="-359410">
              <a:buFont typeface="Wingdings 2"/>
              <a:buChar char="à"/>
            </a:pPr>
            <a:r>
              <a:rPr lang="en-GB" sz="1600" dirty="0">
                <a:solidFill>
                  <a:srgbClr val="663300"/>
                </a:solidFill>
              </a:rPr>
              <a:t>E.g. projects around generating and sharing knowledge (</a:t>
            </a:r>
            <a:r>
              <a:rPr lang="en-GB" sz="1600" b="1" dirty="0">
                <a:solidFill>
                  <a:srgbClr val="663300"/>
                </a:solidFill>
              </a:rPr>
              <a:t>like healthcare care research</a:t>
            </a:r>
            <a:r>
              <a:rPr lang="en-GB" sz="1600" dirty="0">
                <a:solidFill>
                  <a:srgbClr val="663300"/>
                </a:solidFill>
              </a:rPr>
              <a:t>)</a:t>
            </a:r>
            <a:endParaRPr lang="en-US" sz="1600" dirty="0">
              <a:solidFill>
                <a:srgbClr val="000000"/>
              </a:solidFill>
            </a:endParaRPr>
          </a:p>
          <a:p>
            <a:pPr marL="719455" lvl="1" indent="-359410">
              <a:buFont typeface="Wingdings 2"/>
              <a:buChar char="à"/>
            </a:pPr>
            <a:endParaRPr lang="en-GB" sz="1800" dirty="0">
              <a:solidFill>
                <a:srgbClr val="000000"/>
              </a:solidFill>
            </a:endParaRPr>
          </a:p>
          <a:p>
            <a:pPr marL="359410" indent="-359410">
              <a:buFont typeface="Wingdings 2"/>
              <a:buChar char="à"/>
            </a:pPr>
            <a:r>
              <a:rPr lang="en-GB" sz="1800" dirty="0">
                <a:solidFill>
                  <a:srgbClr val="663300"/>
                </a:solidFill>
                <a:ea typeface="Microsoft Sans Serif"/>
                <a:cs typeface="Microsoft Sans Serif"/>
              </a:rPr>
              <a:t>People who experience intersectional invisibility may then be especially prone to </a:t>
            </a:r>
            <a:r>
              <a:rPr lang="en-GB" sz="1800" b="1" dirty="0">
                <a:solidFill>
                  <a:srgbClr val="663300"/>
                </a:solidFill>
                <a:ea typeface="Microsoft Sans Serif"/>
                <a:cs typeface="Microsoft Sans Serif"/>
              </a:rPr>
              <a:t>hermeneutic injustice</a:t>
            </a:r>
            <a:r>
              <a:rPr lang="en-GB" sz="1800" dirty="0">
                <a:solidFill>
                  <a:srgbClr val="663300"/>
                </a:solidFill>
                <a:ea typeface="Microsoft Sans Serif"/>
                <a:cs typeface="Microsoft Sans Serif"/>
              </a:rPr>
              <a:t> (Fricker 2007)</a:t>
            </a:r>
            <a:endParaRPr lang="en-GB" dirty="0">
              <a:ea typeface="Microsoft Sans Serif"/>
              <a:cs typeface="Microsoft Sans Serif"/>
            </a:endParaRPr>
          </a:p>
          <a:p>
            <a:pPr marL="719455" lvl="1" indent="-359410"/>
            <a:endParaRPr lang="en-GB" sz="1800" dirty="0">
              <a:solidFill>
                <a:srgbClr val="663300"/>
              </a:solidFill>
            </a:endParaRPr>
          </a:p>
          <a:p>
            <a:pPr marL="719455" lvl="1" indent="-359410"/>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ndParaRPr>
          </a:p>
        </p:txBody>
      </p:sp>
      <p:pic>
        <p:nvPicPr>
          <p:cNvPr id="5" name="Picture 4" descr="A group of game pieces&#10;&#10;AI-generated content may be incorrect.">
            <a:extLst>
              <a:ext uri="{FF2B5EF4-FFF2-40B4-BE49-F238E27FC236}">
                <a16:creationId xmlns:a16="http://schemas.microsoft.com/office/drawing/2014/main" id="{B1A5DA24-6424-8010-6626-DA4D00C9DD6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10201397" y="2028457"/>
            <a:ext cx="1734926" cy="1405481"/>
          </a:xfrm>
          <a:prstGeom prst="rect">
            <a:avLst/>
          </a:prstGeom>
        </p:spPr>
      </p:pic>
    </p:spTree>
    <p:extLst>
      <p:ext uri="{BB962C8B-B14F-4D97-AF65-F5344CB8AC3E}">
        <p14:creationId xmlns:p14="http://schemas.microsoft.com/office/powerpoint/2010/main" val="27760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950A8B7-8DA6-9B37-E155-EA7B429EB8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1CD8E-3C1F-EBA0-8C18-49D280D9DBF8}"/>
              </a:ext>
            </a:extLst>
          </p:cNvPr>
          <p:cNvSpPr>
            <a:spLocks noGrp="1"/>
          </p:cNvSpPr>
          <p:nvPr>
            <p:ph type="title"/>
          </p:nvPr>
        </p:nvSpPr>
        <p:spPr/>
        <p:txBody>
          <a:bodyPr>
            <a:normAutofit/>
          </a:bodyPr>
          <a:lstStyle/>
          <a:p>
            <a:r>
              <a:rPr lang="en-GB" sz="5300">
                <a:solidFill>
                  <a:srgbClr val="663300"/>
                </a:solidFill>
                <a:ea typeface="Microsoft Sans Serif"/>
                <a:cs typeface="Microsoft Sans Serif"/>
              </a:rPr>
              <a:t>4. The problem of identity</a:t>
            </a:r>
            <a:endParaRPr lang="en-US"/>
          </a:p>
        </p:txBody>
      </p:sp>
      <p:sp>
        <p:nvSpPr>
          <p:cNvPr id="3" name="Content Placeholder 2">
            <a:extLst>
              <a:ext uri="{FF2B5EF4-FFF2-40B4-BE49-F238E27FC236}">
                <a16:creationId xmlns:a16="http://schemas.microsoft.com/office/drawing/2014/main" id="{3A42E01A-55ED-38D2-A163-6D632561065C}"/>
              </a:ext>
            </a:extLst>
          </p:cNvPr>
          <p:cNvSpPr>
            <a:spLocks noGrp="1"/>
          </p:cNvSpPr>
          <p:nvPr>
            <p:ph idx="1"/>
          </p:nvPr>
        </p:nvSpPr>
        <p:spPr>
          <a:xfrm>
            <a:off x="1570289" y="1812841"/>
            <a:ext cx="6600298" cy="4356100"/>
          </a:xfrm>
        </p:spPr>
        <p:txBody>
          <a:bodyPr vert="horz" lIns="0" tIns="0" rIns="0" bIns="0" rtlCol="0" anchor="t">
            <a:noAutofit/>
          </a:bodyPr>
          <a:lstStyle/>
          <a:p>
            <a:pPr marL="359410" indent="-359410"/>
            <a:r>
              <a:rPr lang="en-GB" sz="1800" dirty="0">
                <a:solidFill>
                  <a:srgbClr val="663300"/>
                </a:solidFill>
                <a:ea typeface="Microsoft Sans Serif"/>
                <a:cs typeface="Microsoft Sans Serif"/>
              </a:rPr>
              <a:t>One concern: Sartre's definition of series and group potentially makes identity </a:t>
            </a:r>
            <a:r>
              <a:rPr lang="en-GB" sz="1800" b="1" dirty="0">
                <a:solidFill>
                  <a:srgbClr val="663300"/>
                </a:solidFill>
                <a:ea typeface="Microsoft Sans Serif"/>
                <a:cs typeface="Microsoft Sans Serif"/>
              </a:rPr>
              <a:t>very broad and inclusive</a:t>
            </a:r>
            <a:r>
              <a:rPr lang="en-GB" sz="1800" dirty="0">
                <a:solidFill>
                  <a:srgbClr val="663300"/>
                </a:solidFill>
                <a:ea typeface="Microsoft Sans Serif"/>
                <a:cs typeface="Microsoft Sans Serif"/>
              </a:rPr>
              <a:t>:</a:t>
            </a:r>
            <a:endParaRPr lang="en-GB" sz="1800" dirty="0">
              <a:solidFill>
                <a:srgbClr val="663300"/>
              </a:solidFill>
            </a:endParaRPr>
          </a:p>
          <a:p>
            <a:pPr marL="719455" lvl="1" indent="-359410"/>
            <a:r>
              <a:rPr lang="en-GB" sz="1600" dirty="0">
                <a:solidFill>
                  <a:srgbClr val="663300"/>
                </a:solidFill>
                <a:ea typeface="Microsoft Sans Serif"/>
                <a:cs typeface="Microsoft Sans Serif"/>
              </a:rPr>
              <a:t>Many things will count as a series </a:t>
            </a:r>
            <a:endParaRPr lang="en-GB" sz="1600" dirty="0">
              <a:solidFill>
                <a:srgbClr val="663300"/>
              </a:solidFill>
            </a:endParaRPr>
          </a:p>
          <a:p>
            <a:pPr marL="719455" lvl="1" indent="-359410"/>
            <a:r>
              <a:rPr lang="en-GB" sz="1600" dirty="0">
                <a:solidFill>
                  <a:srgbClr val="663300"/>
                </a:solidFill>
                <a:ea typeface="Microsoft Sans Serif"/>
                <a:cs typeface="Microsoft Sans Serif"/>
              </a:rPr>
              <a:t>Any of these may be relevant series from which someone feels invisible </a:t>
            </a:r>
          </a:p>
          <a:p>
            <a:pPr marL="719455" lvl="1" indent="-359410"/>
            <a:r>
              <a:rPr lang="en-GB" sz="1600" dirty="0">
                <a:solidFill>
                  <a:srgbClr val="663300"/>
                </a:solidFill>
                <a:ea typeface="Microsoft Sans Serif"/>
                <a:cs typeface="Microsoft Sans Serif"/>
              </a:rPr>
              <a:t>Any of these might be relevant in prohibiting access to a group ("I support Team X, but everyone else supports Team Y so I don't feel welcome")</a:t>
            </a:r>
          </a:p>
          <a:p>
            <a:pPr marL="360045" lvl="1" indent="0">
              <a:buNone/>
            </a:pPr>
            <a:endParaRPr lang="en-GB" sz="1800" dirty="0">
              <a:solidFill>
                <a:srgbClr val="663300"/>
              </a:solidFill>
            </a:endParaRPr>
          </a:p>
          <a:p>
            <a:pPr marL="0" indent="0">
              <a:buNone/>
            </a:pPr>
            <a:r>
              <a:rPr lang="en-GB" sz="1800" b="1" dirty="0">
                <a:solidFill>
                  <a:srgbClr val="663300"/>
                </a:solidFill>
                <a:ea typeface="Microsoft Sans Serif"/>
                <a:cs typeface="Microsoft Sans Serif"/>
              </a:rPr>
              <a:t>Does this make intersectionality trivial?</a:t>
            </a:r>
          </a:p>
          <a:p>
            <a:pPr marL="0" indent="0">
              <a:buNone/>
            </a:pPr>
            <a:endParaRPr lang="en-GB" sz="1800" dirty="0">
              <a:solidFill>
                <a:srgbClr val="663300"/>
              </a:solidFill>
              <a:ea typeface="Microsoft Sans Serif"/>
              <a:cs typeface="Microsoft Sans Serif"/>
            </a:endParaRPr>
          </a:p>
          <a:p>
            <a:pPr marL="0" indent="0">
              <a:buNone/>
            </a:pPr>
            <a:r>
              <a:rPr lang="en-GB" sz="1800" b="1" dirty="0">
                <a:solidFill>
                  <a:srgbClr val="663300"/>
                </a:solidFill>
                <a:ea typeface="Microsoft Sans Serif"/>
                <a:cs typeface="Microsoft Sans Serif"/>
              </a:rPr>
              <a:t>No</a:t>
            </a:r>
            <a:r>
              <a:rPr lang="en-GB" sz="1800" dirty="0">
                <a:solidFill>
                  <a:srgbClr val="663300"/>
                </a:solidFill>
                <a:ea typeface="Microsoft Sans Serif"/>
                <a:cs typeface="Microsoft Sans Serif"/>
              </a:rPr>
              <a:t>, I think this highlights the </a:t>
            </a:r>
            <a:r>
              <a:rPr lang="en-GB" sz="1800" b="1" dirty="0">
                <a:solidFill>
                  <a:srgbClr val="663300"/>
                </a:solidFill>
                <a:ea typeface="Microsoft Sans Serif"/>
                <a:cs typeface="Microsoft Sans Serif"/>
              </a:rPr>
              <a:t>need to focus on the *various* things</a:t>
            </a:r>
            <a:r>
              <a:rPr lang="en-GB" sz="1800" dirty="0">
                <a:solidFill>
                  <a:srgbClr val="663300"/>
                </a:solidFill>
                <a:ea typeface="Microsoft Sans Serif"/>
                <a:cs typeface="Microsoft Sans Serif"/>
              </a:rPr>
              <a:t> that inform/shape identity and experience</a:t>
            </a:r>
            <a:endParaRPr lang="en-GB" sz="1800" dirty="0">
              <a:solidFill>
                <a:srgbClr val="663300"/>
              </a:solidFill>
            </a:endParaRPr>
          </a:p>
          <a:p>
            <a:pPr marL="0" indent="0">
              <a:buNone/>
            </a:pPr>
            <a:endParaRPr lang="en-GB" sz="1800" dirty="0">
              <a:solidFill>
                <a:srgbClr val="663300"/>
              </a:solidFill>
            </a:endParaRPr>
          </a:p>
        </p:txBody>
      </p:sp>
      <p:pic>
        <p:nvPicPr>
          <p:cNvPr id="4" name="Picture 3" descr="A person kicking a football ball&#10;&#10;AI-generated content may be incorrect.">
            <a:extLst>
              <a:ext uri="{FF2B5EF4-FFF2-40B4-BE49-F238E27FC236}">
                <a16:creationId xmlns:a16="http://schemas.microsoft.com/office/drawing/2014/main" id="{CFD48762-AF74-F935-C324-1F10E856ABC0}"/>
              </a:ext>
            </a:extLst>
          </p:cNvPr>
          <p:cNvPicPr>
            <a:picLocks noChangeAspect="1"/>
          </p:cNvPicPr>
          <p:nvPr/>
        </p:nvPicPr>
        <p:blipFill>
          <a:blip r:embed="rId2"/>
          <a:stretch>
            <a:fillRect/>
          </a:stretch>
        </p:blipFill>
        <p:spPr>
          <a:xfrm>
            <a:off x="8589211" y="1395328"/>
            <a:ext cx="2891780" cy="4401150"/>
          </a:xfrm>
          <a:prstGeom prst="rect">
            <a:avLst/>
          </a:prstGeom>
        </p:spPr>
      </p:pic>
    </p:spTree>
    <p:extLst>
      <p:ext uri="{BB962C8B-B14F-4D97-AF65-F5344CB8AC3E}">
        <p14:creationId xmlns:p14="http://schemas.microsoft.com/office/powerpoint/2010/main" val="386955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3DCEC38A-D3FB-C66F-6BF9-BB221A994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67CFD6-FD72-CFC5-92C4-1C64F45CB1F5}"/>
              </a:ext>
            </a:extLst>
          </p:cNvPr>
          <p:cNvSpPr>
            <a:spLocks noGrp="1"/>
          </p:cNvSpPr>
          <p:nvPr>
            <p:ph type="title"/>
          </p:nvPr>
        </p:nvSpPr>
        <p:spPr/>
        <p:txBody>
          <a:bodyPr>
            <a:normAutofit/>
          </a:bodyPr>
          <a:lstStyle/>
          <a:p>
            <a:r>
              <a:rPr lang="en-GB" sz="3600" dirty="0">
                <a:solidFill>
                  <a:srgbClr val="663300"/>
                </a:solidFill>
                <a:ea typeface="Microsoft Sans Serif"/>
                <a:cs typeface="Microsoft Sans Serif"/>
              </a:rPr>
              <a:t>Consider ‘series’ from a different perspective…</a:t>
            </a:r>
            <a:endParaRPr lang="en-US" sz="3600" dirty="0"/>
          </a:p>
        </p:txBody>
      </p:sp>
      <p:sp>
        <p:nvSpPr>
          <p:cNvPr id="3" name="Content Placeholder 2">
            <a:extLst>
              <a:ext uri="{FF2B5EF4-FFF2-40B4-BE49-F238E27FC236}">
                <a16:creationId xmlns:a16="http://schemas.microsoft.com/office/drawing/2014/main" id="{535071FB-A8BB-DD20-4D76-3D2B61402D4D}"/>
              </a:ext>
            </a:extLst>
          </p:cNvPr>
          <p:cNvSpPr>
            <a:spLocks noGrp="1"/>
          </p:cNvSpPr>
          <p:nvPr>
            <p:ph idx="1"/>
          </p:nvPr>
        </p:nvSpPr>
        <p:spPr>
          <a:xfrm>
            <a:off x="1447200" y="4913569"/>
            <a:ext cx="10518180" cy="2769183"/>
          </a:xfrm>
        </p:spPr>
        <p:txBody>
          <a:bodyPr vert="horz" lIns="0" tIns="0" rIns="0" bIns="0" rtlCol="0" anchor="t">
            <a:noAutofit/>
          </a:bodyPr>
          <a:lstStyle/>
          <a:p>
            <a:pPr marL="359410" indent="-359410"/>
            <a:r>
              <a:rPr lang="en-GB" sz="1800" dirty="0">
                <a:solidFill>
                  <a:srgbClr val="663300"/>
                </a:solidFill>
                <a:ea typeface="Microsoft Sans Serif"/>
                <a:cs typeface="Microsoft Sans Serif"/>
              </a:rPr>
              <a:t>Sara Ahmed's (2006) metaphor of paths:</a:t>
            </a:r>
            <a:endParaRPr lang="en-GB" sz="1800" dirty="0">
              <a:solidFill>
                <a:srgbClr val="663300"/>
              </a:solidFill>
            </a:endParaRPr>
          </a:p>
          <a:p>
            <a:pPr marL="719455" lvl="1" indent="-359410"/>
            <a:r>
              <a:rPr lang="en-GB" sz="1800" dirty="0">
                <a:solidFill>
                  <a:srgbClr val="663300"/>
                </a:solidFill>
                <a:ea typeface="Microsoft Sans Serif"/>
                <a:cs typeface="Microsoft Sans Serif"/>
              </a:rPr>
              <a:t>It's very </a:t>
            </a:r>
            <a:r>
              <a:rPr lang="en-GB" sz="1800" b="1" dirty="0">
                <a:solidFill>
                  <a:srgbClr val="663300"/>
                </a:solidFill>
                <a:ea typeface="Microsoft Sans Serif"/>
                <a:cs typeface="Microsoft Sans Serif"/>
              </a:rPr>
              <a:t>easy to follow</a:t>
            </a:r>
            <a:r>
              <a:rPr lang="en-GB" sz="1800" dirty="0">
                <a:solidFill>
                  <a:srgbClr val="663300"/>
                </a:solidFill>
                <a:ea typeface="Microsoft Sans Serif"/>
                <a:cs typeface="Microsoft Sans Serif"/>
              </a:rPr>
              <a:t> the path trodden out in front of you (laid down by many before you)</a:t>
            </a:r>
          </a:p>
          <a:p>
            <a:pPr marL="719455" lvl="1" indent="-359410"/>
            <a:r>
              <a:rPr lang="en-GB" sz="1800" dirty="0">
                <a:solidFill>
                  <a:srgbClr val="663300"/>
                </a:solidFill>
                <a:ea typeface="Microsoft Sans Serif"/>
                <a:cs typeface="Microsoft Sans Serif"/>
              </a:rPr>
              <a:t>It feels almost </a:t>
            </a:r>
            <a:r>
              <a:rPr lang="en-GB" sz="1800" b="1" dirty="0">
                <a:solidFill>
                  <a:srgbClr val="663300"/>
                </a:solidFill>
                <a:ea typeface="Microsoft Sans Serif"/>
                <a:cs typeface="Microsoft Sans Serif"/>
              </a:rPr>
              <a:t>natural or comfortable</a:t>
            </a:r>
            <a:r>
              <a:rPr lang="en-GB" sz="1800" dirty="0">
                <a:solidFill>
                  <a:srgbClr val="663300"/>
                </a:solidFill>
                <a:ea typeface="Microsoft Sans Serif"/>
                <a:cs typeface="Microsoft Sans Serif"/>
              </a:rPr>
              <a:t> to walk down because it is well tread</a:t>
            </a:r>
            <a:endParaRPr lang="en-GB" sz="1800" dirty="0">
              <a:solidFill>
                <a:srgbClr val="663300"/>
              </a:solidFill>
            </a:endParaRPr>
          </a:p>
          <a:p>
            <a:pPr marL="719455" lvl="1" indent="-359410"/>
            <a:r>
              <a:rPr lang="en-GB" sz="1800" dirty="0">
                <a:solidFill>
                  <a:srgbClr val="663300"/>
                </a:solidFill>
                <a:ea typeface="Microsoft Sans Serif"/>
                <a:cs typeface="Microsoft Sans Serif"/>
              </a:rPr>
              <a:t>But it's </a:t>
            </a:r>
            <a:r>
              <a:rPr lang="en-GB" sz="1800" b="1" dirty="0">
                <a:solidFill>
                  <a:srgbClr val="663300"/>
                </a:solidFill>
                <a:ea typeface="Microsoft Sans Serif"/>
                <a:cs typeface="Microsoft Sans Serif"/>
              </a:rPr>
              <a:t>not walkable by everyone</a:t>
            </a:r>
            <a:r>
              <a:rPr lang="en-GB" sz="1800" dirty="0">
                <a:solidFill>
                  <a:srgbClr val="663300"/>
                </a:solidFill>
                <a:ea typeface="Microsoft Sans Serif"/>
                <a:cs typeface="Microsoft Sans Serif"/>
              </a:rPr>
              <a:t>! And it can be hard to walk through via another path</a:t>
            </a:r>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ndParaRPr>
          </a:p>
        </p:txBody>
      </p:sp>
      <p:pic>
        <p:nvPicPr>
          <p:cNvPr id="4" name="Picture 3" descr="A path through a forest&#10;&#10;AI-generated content may be incorrect.">
            <a:extLst>
              <a:ext uri="{FF2B5EF4-FFF2-40B4-BE49-F238E27FC236}">
                <a16:creationId xmlns:a16="http://schemas.microsoft.com/office/drawing/2014/main" id="{F88E99FC-A9C7-7A51-22AE-5B9ABC2AB3CD}"/>
              </a:ext>
            </a:extLst>
          </p:cNvPr>
          <p:cNvPicPr>
            <a:picLocks noChangeAspect="1"/>
          </p:cNvPicPr>
          <p:nvPr/>
        </p:nvPicPr>
        <p:blipFill>
          <a:blip r:embed="rId2"/>
          <a:stretch>
            <a:fillRect/>
          </a:stretch>
        </p:blipFill>
        <p:spPr>
          <a:xfrm>
            <a:off x="3742947" y="1234036"/>
            <a:ext cx="5016303" cy="3378425"/>
          </a:xfrm>
          <a:prstGeom prst="rect">
            <a:avLst/>
          </a:prstGeom>
        </p:spPr>
      </p:pic>
    </p:spTree>
    <p:extLst>
      <p:ext uri="{BB962C8B-B14F-4D97-AF65-F5344CB8AC3E}">
        <p14:creationId xmlns:p14="http://schemas.microsoft.com/office/powerpoint/2010/main" val="413096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DFB1660-1216-EAA7-282E-F803F31BB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D56D-4561-6312-D6DF-B35F8D8CE13A}"/>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5. Orientation devices</a:t>
            </a:r>
            <a:endParaRPr lang="en-US" dirty="0"/>
          </a:p>
        </p:txBody>
      </p:sp>
      <p:sp>
        <p:nvSpPr>
          <p:cNvPr id="3" name="Content Placeholder 2">
            <a:extLst>
              <a:ext uri="{FF2B5EF4-FFF2-40B4-BE49-F238E27FC236}">
                <a16:creationId xmlns:a16="http://schemas.microsoft.com/office/drawing/2014/main" id="{6EF1DCD5-6DBB-B323-210C-1B7318FD9B7A}"/>
              </a:ext>
            </a:extLst>
          </p:cNvPr>
          <p:cNvSpPr>
            <a:spLocks noGrp="1"/>
          </p:cNvSpPr>
          <p:nvPr>
            <p:ph idx="1"/>
          </p:nvPr>
        </p:nvSpPr>
        <p:spPr>
          <a:xfrm>
            <a:off x="1132198" y="1467472"/>
            <a:ext cx="8712350" cy="4933802"/>
          </a:xfrm>
        </p:spPr>
        <p:txBody>
          <a:bodyPr vert="horz" lIns="0" tIns="0" rIns="0" bIns="0" rtlCol="0" anchor="t">
            <a:noAutofit/>
          </a:bodyPr>
          <a:lstStyle/>
          <a:p>
            <a:pPr marL="359410" indent="-359410"/>
            <a:r>
              <a:rPr lang="en-GB" sz="1800" dirty="0">
                <a:solidFill>
                  <a:srgbClr val="663300"/>
                </a:solidFill>
                <a:ea typeface="Microsoft Sans Serif"/>
                <a:cs typeface="Microsoft Sans Serif"/>
              </a:rPr>
              <a:t>Ahmed's point is that </a:t>
            </a:r>
            <a:r>
              <a:rPr lang="en-GB" sz="1800" b="1" dirty="0">
                <a:solidFill>
                  <a:srgbClr val="663300"/>
                </a:solidFill>
                <a:ea typeface="Microsoft Sans Serif"/>
                <a:cs typeface="Microsoft Sans Serif"/>
              </a:rPr>
              <a:t>certain spaces allow certain bodies to pass</a:t>
            </a:r>
            <a:r>
              <a:rPr lang="en-GB" sz="1800" dirty="0">
                <a:solidFill>
                  <a:srgbClr val="663300"/>
                </a:solidFill>
                <a:ea typeface="Microsoft Sans Serif"/>
                <a:cs typeface="Microsoft Sans Serif"/>
              </a:rPr>
              <a:t> through with ease, while others cannot</a:t>
            </a:r>
            <a:endParaRPr lang="en-GB" sz="1800" dirty="0">
              <a:solidFill>
                <a:srgbClr val="663300"/>
              </a:solidFill>
            </a:endParaRPr>
          </a:p>
          <a:p>
            <a:pPr marL="719455" lvl="1" indent="-359410"/>
            <a:r>
              <a:rPr lang="en-GB" sz="1600" dirty="0">
                <a:solidFill>
                  <a:srgbClr val="663300"/>
                </a:solidFill>
                <a:ea typeface="Microsoft Sans Serif"/>
                <a:cs typeface="Microsoft Sans Serif"/>
              </a:rPr>
              <a:t>Bodies that cannot 'pass' might be </a:t>
            </a:r>
            <a:r>
              <a:rPr lang="en-GB" sz="1600" b="1" dirty="0">
                <a:solidFill>
                  <a:srgbClr val="663300"/>
                </a:solidFill>
                <a:ea typeface="Microsoft Sans Serif"/>
                <a:cs typeface="Microsoft Sans Serif"/>
              </a:rPr>
              <a:t>directed by the path</a:t>
            </a:r>
            <a:r>
              <a:rPr lang="en-GB" sz="1600" dirty="0">
                <a:solidFill>
                  <a:srgbClr val="663300"/>
                </a:solidFill>
                <a:ea typeface="Microsoft Sans Serif"/>
                <a:cs typeface="Microsoft Sans Serif"/>
              </a:rPr>
              <a:t> to make them more like the bodies that can, or these kinds of bodies </a:t>
            </a:r>
            <a:r>
              <a:rPr lang="en-GB" sz="1600" b="1" dirty="0">
                <a:solidFill>
                  <a:srgbClr val="663300"/>
                </a:solidFill>
                <a:ea typeface="Microsoft Sans Serif"/>
                <a:cs typeface="Microsoft Sans Serif"/>
              </a:rPr>
              <a:t>might just be excluded</a:t>
            </a:r>
            <a:endParaRPr lang="en-GB" sz="1600" b="1" dirty="0">
              <a:solidFill>
                <a:srgbClr val="663300"/>
              </a:solidFill>
            </a:endParaRPr>
          </a:p>
          <a:p>
            <a:pPr marL="359410" indent="-359410"/>
            <a:endParaRPr lang="en-GB" sz="1800" dirty="0">
              <a:solidFill>
                <a:srgbClr val="663300"/>
              </a:solidFill>
              <a:ea typeface="Microsoft Sans Serif"/>
              <a:cs typeface="Microsoft Sans Serif"/>
            </a:endParaRPr>
          </a:p>
          <a:p>
            <a:pPr marL="359410" indent="-359410"/>
            <a:r>
              <a:rPr lang="en-GB" sz="1800" dirty="0">
                <a:solidFill>
                  <a:srgbClr val="663300"/>
                </a:solidFill>
                <a:ea typeface="Microsoft Sans Serif"/>
                <a:cs typeface="Microsoft Sans Serif"/>
              </a:rPr>
              <a:t>Things like the path are known as '</a:t>
            </a:r>
            <a:r>
              <a:rPr lang="en-GB" sz="1800" b="1" dirty="0">
                <a:solidFill>
                  <a:srgbClr val="663300"/>
                </a:solidFill>
                <a:ea typeface="Microsoft Sans Serif"/>
                <a:cs typeface="Microsoft Sans Serif"/>
              </a:rPr>
              <a:t>orientation devices</a:t>
            </a:r>
            <a:r>
              <a:rPr lang="en-GB" sz="1800" dirty="0">
                <a:solidFill>
                  <a:srgbClr val="663300"/>
                </a:solidFill>
                <a:ea typeface="Microsoft Sans Serif"/>
                <a:cs typeface="Microsoft Sans Serif"/>
              </a:rPr>
              <a:t>'; their goal is to make certain </a:t>
            </a:r>
            <a:r>
              <a:rPr lang="en-GB" sz="1800" b="1" dirty="0">
                <a:solidFill>
                  <a:srgbClr val="663300"/>
                </a:solidFill>
                <a:ea typeface="Microsoft Sans Serif"/>
                <a:cs typeface="Microsoft Sans Serif"/>
              </a:rPr>
              <a:t>bodies appear as invisible</a:t>
            </a:r>
            <a:r>
              <a:rPr lang="en-GB" sz="1800" dirty="0">
                <a:solidFill>
                  <a:srgbClr val="663300"/>
                </a:solidFill>
                <a:ea typeface="Microsoft Sans Serif"/>
                <a:cs typeface="Microsoft Sans Serif"/>
              </a:rPr>
              <a:t> in a space (i.e. not conspicuous)</a:t>
            </a:r>
          </a:p>
          <a:p>
            <a:pPr marL="719455" lvl="1" indent="-359410"/>
            <a:r>
              <a:rPr lang="en-GB" sz="1600" dirty="0">
                <a:solidFill>
                  <a:srgbClr val="663300"/>
                </a:solidFill>
                <a:ea typeface="Microsoft Sans Serif"/>
                <a:cs typeface="Microsoft Sans Serif"/>
              </a:rPr>
              <a:t>E.g. queer relationships might take on heterosexual norms to 'fit in'</a:t>
            </a:r>
            <a:endParaRPr lang="en-GB" sz="1600" dirty="0">
              <a:solidFill>
                <a:srgbClr val="663300"/>
              </a:solidFill>
            </a:endParaRPr>
          </a:p>
          <a:p>
            <a:pPr marL="719455" lvl="1" indent="-359410"/>
            <a:endParaRPr lang="en-GB" sz="1600" dirty="0">
              <a:solidFill>
                <a:srgbClr val="663300"/>
              </a:solidFill>
            </a:endParaRPr>
          </a:p>
          <a:p>
            <a:pPr marL="359410" indent="-359410"/>
            <a:r>
              <a:rPr lang="en-GB" sz="1800" dirty="0">
                <a:solidFill>
                  <a:srgbClr val="663300"/>
                </a:solidFill>
                <a:ea typeface="Microsoft Sans Serif"/>
                <a:cs typeface="Microsoft Sans Serif"/>
              </a:rPr>
              <a:t>Orientation devices also </a:t>
            </a:r>
            <a:r>
              <a:rPr lang="en-GB" sz="1800" b="1" dirty="0">
                <a:solidFill>
                  <a:srgbClr val="663300"/>
                </a:solidFill>
                <a:ea typeface="Microsoft Sans Serif"/>
                <a:cs typeface="Microsoft Sans Serif"/>
              </a:rPr>
              <a:t>extend the capabilities of the body</a:t>
            </a:r>
            <a:r>
              <a:rPr lang="en-GB" sz="1800" dirty="0">
                <a:solidFill>
                  <a:srgbClr val="663300"/>
                </a:solidFill>
                <a:ea typeface="Microsoft Sans Serif"/>
                <a:cs typeface="Microsoft Sans Serif"/>
              </a:rPr>
              <a:t> (e.g. universities make research happen), they don’t just ‘collect’ certain bodies together</a:t>
            </a:r>
            <a:endParaRPr lang="en-GB" sz="1800" dirty="0">
              <a:solidFill>
                <a:srgbClr val="663300"/>
              </a:solidFill>
            </a:endParaRPr>
          </a:p>
          <a:p>
            <a:pPr marL="719455" lvl="1" indent="-359410"/>
            <a:endParaRPr lang="en-GB" sz="1600" dirty="0">
              <a:solidFill>
                <a:srgbClr val="663300"/>
              </a:solidFill>
            </a:endParaRPr>
          </a:p>
          <a:p>
            <a:pPr marL="359410" indent="-359410"/>
            <a:r>
              <a:rPr lang="en-GB" sz="1800" dirty="0">
                <a:solidFill>
                  <a:srgbClr val="663300"/>
                </a:solidFill>
                <a:ea typeface="Microsoft Sans Serif"/>
                <a:cs typeface="Microsoft Sans Serif"/>
              </a:rPr>
              <a:t>These are neither passive nor active, but these </a:t>
            </a:r>
            <a:r>
              <a:rPr lang="en-GB" sz="1800" b="1" dirty="0">
                <a:solidFill>
                  <a:srgbClr val="663300"/>
                </a:solidFill>
                <a:ea typeface="Microsoft Sans Serif"/>
                <a:cs typeface="Microsoft Sans Serif"/>
              </a:rPr>
              <a:t>devices 'orientate' in virtue of being habitual</a:t>
            </a:r>
            <a:endParaRPr lang="en-GB" sz="1800" b="1" dirty="0">
              <a:solidFill>
                <a:srgbClr val="663300"/>
              </a:solidFill>
            </a:endParaRPr>
          </a:p>
          <a:p>
            <a:pPr marL="0" indent="0">
              <a:buNone/>
            </a:pPr>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ndParaRPr>
          </a:p>
        </p:txBody>
      </p:sp>
      <p:pic>
        <p:nvPicPr>
          <p:cNvPr id="5" name="Graphic 4" descr="Home office with plants">
            <a:extLst>
              <a:ext uri="{FF2B5EF4-FFF2-40B4-BE49-F238E27FC236}">
                <a16:creationId xmlns:a16="http://schemas.microsoft.com/office/drawing/2014/main" id="{34B3E0A9-CBA8-D372-AA10-C288CE23FB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94477" y="43845"/>
            <a:ext cx="4208918" cy="2367516"/>
          </a:xfrm>
          <a:prstGeom prst="rect">
            <a:avLst/>
          </a:prstGeom>
        </p:spPr>
      </p:pic>
    </p:spTree>
    <p:extLst>
      <p:ext uri="{BB962C8B-B14F-4D97-AF65-F5344CB8AC3E}">
        <p14:creationId xmlns:p14="http://schemas.microsoft.com/office/powerpoint/2010/main" val="306886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7A30B08-F649-3995-CF7D-3CF98C2E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7E1F7-9E44-4CEB-78DA-2AF2CBECCDA2}"/>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5. Orientation devices</a:t>
            </a:r>
            <a:endParaRPr lang="en-US" dirty="0"/>
          </a:p>
        </p:txBody>
      </p:sp>
      <p:sp>
        <p:nvSpPr>
          <p:cNvPr id="3" name="Content Placeholder 2">
            <a:extLst>
              <a:ext uri="{FF2B5EF4-FFF2-40B4-BE49-F238E27FC236}">
                <a16:creationId xmlns:a16="http://schemas.microsoft.com/office/drawing/2014/main" id="{5A5CAF6E-2AC4-D93D-0B86-C96425FD251C}"/>
              </a:ext>
            </a:extLst>
          </p:cNvPr>
          <p:cNvSpPr>
            <a:spLocks noGrp="1"/>
          </p:cNvSpPr>
          <p:nvPr>
            <p:ph idx="1"/>
          </p:nvPr>
        </p:nvSpPr>
        <p:spPr>
          <a:xfrm>
            <a:off x="1117450" y="1448829"/>
            <a:ext cx="8822963" cy="4933802"/>
          </a:xfrm>
        </p:spPr>
        <p:txBody>
          <a:bodyPr vert="horz" lIns="0" tIns="0" rIns="0" bIns="0" rtlCol="0" anchor="t">
            <a:noAutofit/>
          </a:bodyPr>
          <a:lstStyle/>
          <a:p>
            <a:pPr marL="0" indent="0">
              <a:buNone/>
            </a:pPr>
            <a:r>
              <a:rPr lang="en-GB" sz="1800" dirty="0">
                <a:solidFill>
                  <a:srgbClr val="663300"/>
                </a:solidFill>
                <a:ea typeface="Microsoft Sans Serif"/>
                <a:cs typeface="Microsoft Sans Serif"/>
              </a:rPr>
              <a:t>Ahmed's account is useful because it helps us to understand </a:t>
            </a:r>
            <a:r>
              <a:rPr lang="en-GB" sz="1800" b="1" dirty="0">
                <a:solidFill>
                  <a:srgbClr val="663300"/>
                </a:solidFill>
                <a:ea typeface="Microsoft Sans Serif"/>
                <a:cs typeface="Microsoft Sans Serif"/>
              </a:rPr>
              <a:t>how series can be organised (non-trivially) around all kinds </a:t>
            </a:r>
            <a:r>
              <a:rPr lang="en-GB" sz="1800" dirty="0">
                <a:solidFill>
                  <a:srgbClr val="663300"/>
                </a:solidFill>
                <a:ea typeface="Microsoft Sans Serif"/>
                <a:cs typeface="Microsoft Sans Serif"/>
              </a:rPr>
              <a:t>of institutions, people and objects</a:t>
            </a:r>
          </a:p>
          <a:p>
            <a:pPr lvl="1"/>
            <a:r>
              <a:rPr lang="en-GB" sz="1600" dirty="0">
                <a:solidFill>
                  <a:srgbClr val="663300"/>
                </a:solidFill>
                <a:ea typeface="Microsoft Sans Serif"/>
                <a:cs typeface="Microsoft Sans Serif"/>
              </a:rPr>
              <a:t>Moreover, she adds that </a:t>
            </a:r>
            <a:r>
              <a:rPr lang="en-GB" sz="1600" b="1" dirty="0">
                <a:solidFill>
                  <a:srgbClr val="663300"/>
                </a:solidFill>
                <a:ea typeface="Microsoft Sans Serif"/>
                <a:cs typeface="Microsoft Sans Serif"/>
              </a:rPr>
              <a:t>this organisation matters; it allows us to do some things and not others</a:t>
            </a:r>
            <a:endParaRPr lang="en-GB" sz="1600" b="1" dirty="0">
              <a:solidFill>
                <a:srgbClr val="663300"/>
              </a:solidFill>
            </a:endParaRPr>
          </a:p>
          <a:p>
            <a:pPr marL="0" indent="0">
              <a:buNone/>
            </a:pPr>
            <a:endParaRPr lang="en-GB" sz="1800" dirty="0">
              <a:solidFill>
                <a:srgbClr val="663300"/>
              </a:solidFill>
              <a:ea typeface="Microsoft Sans Serif"/>
              <a:cs typeface="Microsoft Sans Serif"/>
            </a:endParaRPr>
          </a:p>
          <a:p>
            <a:pPr marL="0" indent="0">
              <a:buNone/>
            </a:pPr>
            <a:r>
              <a:rPr lang="en-GB" sz="1800" dirty="0">
                <a:solidFill>
                  <a:srgbClr val="663300"/>
                </a:solidFill>
                <a:ea typeface="Microsoft Sans Serif"/>
                <a:cs typeface="Microsoft Sans Serif"/>
              </a:rPr>
              <a:t>Young people with psychosis might be recruited to the study, so they have the opportunity to contribute, but </a:t>
            </a:r>
            <a:r>
              <a:rPr lang="en-GB" sz="1800" b="1" dirty="0">
                <a:solidFill>
                  <a:srgbClr val="663300"/>
                </a:solidFill>
                <a:ea typeface="Microsoft Sans Serif"/>
                <a:cs typeface="Microsoft Sans Serif"/>
              </a:rPr>
              <a:t>certain habitual factors prohibit their participation</a:t>
            </a:r>
          </a:p>
          <a:p>
            <a:pPr lvl="1"/>
            <a:r>
              <a:rPr lang="en-GB" sz="1600" dirty="0">
                <a:solidFill>
                  <a:srgbClr val="663300"/>
                </a:solidFill>
                <a:ea typeface="Microsoft Sans Serif"/>
                <a:cs typeface="Microsoft Sans Serif"/>
              </a:rPr>
              <a:t>In other words, certain engrained habits of doing things mean that </a:t>
            </a:r>
            <a:r>
              <a:rPr lang="en-GB" sz="1600" b="1" dirty="0">
                <a:solidFill>
                  <a:srgbClr val="663300"/>
                </a:solidFill>
                <a:ea typeface="Microsoft Sans Serif"/>
                <a:cs typeface="Microsoft Sans Serif"/>
              </a:rPr>
              <a:t>they don’t have the same agency as other people in their social group</a:t>
            </a:r>
            <a:r>
              <a:rPr lang="en-GB" sz="1600" dirty="0">
                <a:solidFill>
                  <a:srgbClr val="663300"/>
                </a:solidFill>
                <a:ea typeface="Microsoft Sans Serif"/>
                <a:cs typeface="Microsoft Sans Serif"/>
              </a:rPr>
              <a:t>s</a:t>
            </a:r>
            <a:endParaRPr lang="en-GB" sz="1600" dirty="0">
              <a:solidFill>
                <a:srgbClr val="663300"/>
              </a:solidFill>
            </a:endParaRPr>
          </a:p>
          <a:p>
            <a:pPr lvl="1"/>
            <a:r>
              <a:rPr lang="en-GB" sz="1600" dirty="0">
                <a:solidFill>
                  <a:srgbClr val="663300"/>
                </a:solidFill>
                <a:ea typeface="Microsoft Sans Serif"/>
                <a:cs typeface="Microsoft Sans Serif"/>
              </a:rPr>
              <a:t>This might mean that they </a:t>
            </a:r>
            <a:r>
              <a:rPr lang="en-GB" sz="1600" b="1" dirty="0">
                <a:solidFill>
                  <a:srgbClr val="663300"/>
                </a:solidFill>
                <a:ea typeface="Microsoft Sans Serif"/>
                <a:cs typeface="Microsoft Sans Serif"/>
              </a:rPr>
              <a:t>don't feel represented/heard/included</a:t>
            </a:r>
            <a:endParaRPr lang="en-GB" sz="1600" b="1" dirty="0">
              <a:solidFill>
                <a:srgbClr val="663300"/>
              </a:solidFill>
            </a:endParaRPr>
          </a:p>
          <a:p>
            <a:pPr marL="0" indent="0">
              <a:buNone/>
            </a:pPr>
            <a:endParaRPr lang="en-GB" sz="1800" dirty="0">
              <a:solidFill>
                <a:srgbClr val="663300"/>
              </a:solidFill>
              <a:ea typeface="Microsoft Sans Serif"/>
              <a:cs typeface="Microsoft Sans Serif"/>
            </a:endParaRPr>
          </a:p>
          <a:p>
            <a:pPr marL="0" indent="0">
              <a:buNone/>
            </a:pPr>
            <a:r>
              <a:rPr lang="en-GB" sz="1800" dirty="0">
                <a:solidFill>
                  <a:srgbClr val="663300"/>
                </a:solidFill>
                <a:ea typeface="Microsoft Sans Serif"/>
                <a:cs typeface="Microsoft Sans Serif"/>
              </a:rPr>
              <a:t>And they </a:t>
            </a:r>
            <a:r>
              <a:rPr lang="en-GB" sz="1800" b="1" dirty="0">
                <a:solidFill>
                  <a:srgbClr val="663300"/>
                </a:solidFill>
                <a:ea typeface="Microsoft Sans Serif"/>
                <a:cs typeface="Microsoft Sans Serif"/>
              </a:rPr>
              <a:t>might attribute their feelings invisibility to features not directly relevant to these demographic categories </a:t>
            </a:r>
            <a:endParaRPr lang="en-GB" sz="1800" b="1" dirty="0">
              <a:solidFill>
                <a:srgbClr val="663300"/>
              </a:solidFill>
            </a:endParaRPr>
          </a:p>
          <a:p>
            <a:pPr lvl="1"/>
            <a:r>
              <a:rPr lang="en-GB" sz="1600" dirty="0">
                <a:solidFill>
                  <a:srgbClr val="663300"/>
                </a:solidFill>
                <a:ea typeface="Microsoft Sans Serif"/>
                <a:cs typeface="Microsoft Sans Serif"/>
              </a:rPr>
              <a:t>e.g., being an only child, having divorced parents, being a pet owner</a:t>
            </a:r>
            <a:endParaRPr lang="en-GB" sz="1600" dirty="0">
              <a:solidFill>
                <a:srgbClr val="663300"/>
              </a:solidFill>
            </a:endParaRPr>
          </a:p>
          <a:p>
            <a:pPr marL="0" indent="0">
              <a:buNone/>
            </a:pPr>
            <a:endParaRPr lang="en-GB" sz="1800" dirty="0">
              <a:solidFill>
                <a:srgbClr val="663300"/>
              </a:solidFill>
            </a:endParaRPr>
          </a:p>
          <a:p>
            <a:pPr marL="359410" indent="-359410"/>
            <a:endParaRPr lang="en-GB" sz="1600" b="1" dirty="0">
              <a:solidFill>
                <a:srgbClr val="663300"/>
              </a:solidFill>
            </a:endParaRPr>
          </a:p>
          <a:p>
            <a:pPr marL="0" indent="0">
              <a:buNone/>
            </a:pPr>
            <a:endParaRPr lang="en-GB" sz="1800" dirty="0">
              <a:solidFill>
                <a:srgbClr val="663300"/>
              </a:solidFill>
            </a:endParaRPr>
          </a:p>
        </p:txBody>
      </p:sp>
      <p:pic>
        <p:nvPicPr>
          <p:cNvPr id="4" name="Graphic 3" descr="Home office with plants">
            <a:extLst>
              <a:ext uri="{FF2B5EF4-FFF2-40B4-BE49-F238E27FC236}">
                <a16:creationId xmlns:a16="http://schemas.microsoft.com/office/drawing/2014/main" id="{94FFB925-DE75-2DC8-9D8D-B1B7F30A5A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94477" y="43845"/>
            <a:ext cx="4208918" cy="2367516"/>
          </a:xfrm>
          <a:prstGeom prst="rect">
            <a:avLst/>
          </a:prstGeom>
        </p:spPr>
      </p:pic>
    </p:spTree>
    <p:extLst>
      <p:ext uri="{BB962C8B-B14F-4D97-AF65-F5344CB8AC3E}">
        <p14:creationId xmlns:p14="http://schemas.microsoft.com/office/powerpoint/2010/main" val="37070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7A30B08-F649-3995-CF7D-3CF98C2E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7E1F7-9E44-4CEB-78DA-2AF2CBECCDA2}"/>
              </a:ext>
            </a:extLst>
          </p:cNvPr>
          <p:cNvSpPr>
            <a:spLocks noGrp="1"/>
          </p:cNvSpPr>
          <p:nvPr>
            <p:ph type="title"/>
          </p:nvPr>
        </p:nvSpPr>
        <p:spPr/>
        <p:txBody>
          <a:bodyPr>
            <a:normAutofit/>
          </a:bodyPr>
          <a:lstStyle/>
          <a:p>
            <a:r>
              <a:rPr lang="en-GB" sz="5300" dirty="0">
                <a:solidFill>
                  <a:srgbClr val="663300"/>
                </a:solidFill>
                <a:ea typeface="Microsoft Sans Serif"/>
                <a:cs typeface="Microsoft Sans Serif"/>
              </a:rPr>
              <a:t>6. Conclusions</a:t>
            </a:r>
            <a:endParaRPr lang="en-US" dirty="0"/>
          </a:p>
        </p:txBody>
      </p:sp>
      <p:sp>
        <p:nvSpPr>
          <p:cNvPr id="3" name="Content Placeholder 2">
            <a:extLst>
              <a:ext uri="{FF2B5EF4-FFF2-40B4-BE49-F238E27FC236}">
                <a16:creationId xmlns:a16="http://schemas.microsoft.com/office/drawing/2014/main" id="{5A5CAF6E-2AC4-D93D-0B86-C96425FD251C}"/>
              </a:ext>
            </a:extLst>
          </p:cNvPr>
          <p:cNvSpPr>
            <a:spLocks noGrp="1"/>
          </p:cNvSpPr>
          <p:nvPr>
            <p:ph idx="1"/>
          </p:nvPr>
        </p:nvSpPr>
        <p:spPr>
          <a:xfrm>
            <a:off x="1343025" y="1382136"/>
            <a:ext cx="9213795" cy="4933802"/>
          </a:xfrm>
        </p:spPr>
        <p:txBody>
          <a:bodyPr vert="horz" lIns="0" tIns="0" rIns="0" bIns="0" rtlCol="0" anchor="t">
            <a:noAutofit/>
          </a:bodyPr>
          <a:lstStyle/>
          <a:p>
            <a:pPr marL="342900" indent="-342900">
              <a:buFont typeface="+mj-lt"/>
              <a:buAutoNum type="arabicPeriod"/>
            </a:pPr>
            <a:r>
              <a:rPr lang="en-GB" sz="1600" dirty="0">
                <a:solidFill>
                  <a:srgbClr val="663300"/>
                </a:solidFill>
                <a:ea typeface="Microsoft Sans Serif"/>
                <a:cs typeface="Microsoft Sans Serif"/>
              </a:rPr>
              <a:t>Individuals with psychosis are likely to have </a:t>
            </a:r>
            <a:r>
              <a:rPr lang="en-GB" sz="1600" b="1" dirty="0">
                <a:solidFill>
                  <a:srgbClr val="663300"/>
                </a:solidFill>
                <a:ea typeface="Microsoft Sans Serif"/>
                <a:cs typeface="Microsoft Sans Serif"/>
              </a:rPr>
              <a:t>highly intersectional identities </a:t>
            </a:r>
            <a:r>
              <a:rPr lang="en-GB" sz="1600" dirty="0">
                <a:solidFill>
                  <a:srgbClr val="663300"/>
                </a:solidFill>
                <a:ea typeface="Microsoft Sans Serif"/>
                <a:cs typeface="Microsoft Sans Serif"/>
              </a:rPr>
              <a:t>(and </a:t>
            </a:r>
            <a:r>
              <a:rPr lang="en-GB" sz="1600" b="1" dirty="0">
                <a:solidFill>
                  <a:srgbClr val="663300"/>
                </a:solidFill>
                <a:ea typeface="Microsoft Sans Serif"/>
                <a:cs typeface="Microsoft Sans Serif"/>
              </a:rPr>
              <a:t>feel excluded </a:t>
            </a:r>
            <a:r>
              <a:rPr lang="en-GB" sz="1600" dirty="0">
                <a:solidFill>
                  <a:srgbClr val="663300"/>
                </a:solidFill>
                <a:ea typeface="Microsoft Sans Serif"/>
                <a:cs typeface="Microsoft Sans Serif"/>
              </a:rPr>
              <a:t>from some groups on the basis on that intersectionality)</a:t>
            </a:r>
          </a:p>
          <a:p>
            <a:pPr marL="342900" indent="-342900">
              <a:buFont typeface="+mj-lt"/>
              <a:buAutoNum type="arabicPeriod"/>
            </a:pPr>
            <a:r>
              <a:rPr lang="en-GB" sz="1600" dirty="0">
                <a:solidFill>
                  <a:srgbClr val="663300"/>
                </a:solidFill>
                <a:ea typeface="Microsoft Sans Serif"/>
                <a:cs typeface="Microsoft Sans Serif"/>
              </a:rPr>
              <a:t>This is a </a:t>
            </a:r>
            <a:r>
              <a:rPr lang="en-GB" sz="1600" b="1" dirty="0">
                <a:solidFill>
                  <a:srgbClr val="663300"/>
                </a:solidFill>
                <a:ea typeface="Microsoft Sans Serif"/>
                <a:cs typeface="Microsoft Sans Serif"/>
              </a:rPr>
              <a:t>problem</a:t>
            </a:r>
            <a:r>
              <a:rPr lang="en-GB" sz="1600" dirty="0">
                <a:solidFill>
                  <a:srgbClr val="663300"/>
                </a:solidFill>
                <a:ea typeface="Microsoft Sans Serif"/>
                <a:cs typeface="Microsoft Sans Serif"/>
              </a:rPr>
              <a:t> for mental health research</a:t>
            </a:r>
          </a:p>
          <a:p>
            <a:pPr marL="342900" indent="-342900">
              <a:buFont typeface="+mj-lt"/>
              <a:buAutoNum type="arabicPeriod"/>
            </a:pPr>
            <a:r>
              <a:rPr lang="en-GB" sz="1600" dirty="0">
                <a:solidFill>
                  <a:srgbClr val="663300"/>
                </a:solidFill>
                <a:ea typeface="Microsoft Sans Serif"/>
                <a:cs typeface="Microsoft Sans Serif"/>
              </a:rPr>
              <a:t>One way to characterise </a:t>
            </a:r>
            <a:r>
              <a:rPr lang="en-GB" sz="1600" b="1" dirty="0">
                <a:solidFill>
                  <a:srgbClr val="663300"/>
                </a:solidFill>
                <a:ea typeface="Microsoft Sans Serif"/>
                <a:cs typeface="Microsoft Sans Serif"/>
              </a:rPr>
              <a:t>heteronomous identity groups </a:t>
            </a:r>
            <a:r>
              <a:rPr lang="en-GB" sz="1600" dirty="0">
                <a:solidFill>
                  <a:srgbClr val="663300"/>
                </a:solidFill>
                <a:ea typeface="Microsoft Sans Serif"/>
                <a:cs typeface="Microsoft Sans Serif"/>
              </a:rPr>
              <a:t>is through the notion of </a:t>
            </a:r>
            <a:r>
              <a:rPr lang="en-GB" sz="1600" b="1" dirty="0">
                <a:solidFill>
                  <a:srgbClr val="663300"/>
                </a:solidFill>
                <a:ea typeface="Microsoft Sans Serif"/>
                <a:cs typeface="Microsoft Sans Serif"/>
              </a:rPr>
              <a:t>series</a:t>
            </a:r>
          </a:p>
          <a:p>
            <a:pPr marL="342900" indent="-342900">
              <a:buFont typeface="+mj-lt"/>
              <a:buAutoNum type="arabicPeriod"/>
            </a:pPr>
            <a:r>
              <a:rPr lang="en-GB" sz="1600" dirty="0">
                <a:solidFill>
                  <a:srgbClr val="663300"/>
                </a:solidFill>
                <a:ea typeface="Microsoft Sans Serif"/>
                <a:cs typeface="Microsoft Sans Serif"/>
              </a:rPr>
              <a:t>It's possible that </a:t>
            </a:r>
            <a:r>
              <a:rPr lang="en-GB" sz="1600" b="1" dirty="0">
                <a:solidFill>
                  <a:srgbClr val="663300"/>
                </a:solidFill>
                <a:ea typeface="Microsoft Sans Serif"/>
                <a:cs typeface="Microsoft Sans Serif"/>
              </a:rPr>
              <a:t>all series eventually boil down to the main 'big' categories</a:t>
            </a:r>
            <a:r>
              <a:rPr lang="en-GB" sz="1600" dirty="0">
                <a:solidFill>
                  <a:srgbClr val="663300"/>
                </a:solidFill>
                <a:ea typeface="Microsoft Sans Serif"/>
                <a:cs typeface="Microsoft Sans Serif"/>
              </a:rPr>
              <a:t> (race, gender, class, sexuality etc.)</a:t>
            </a:r>
            <a:endParaRPr lang="en-GB" sz="1600" dirty="0">
              <a:solidFill>
                <a:srgbClr val="663300"/>
              </a:solidFill>
            </a:endParaRPr>
          </a:p>
          <a:p>
            <a:pPr marL="342900" indent="-342900">
              <a:buFont typeface="+mj-lt"/>
              <a:buAutoNum type="arabicPeriod"/>
            </a:pPr>
            <a:r>
              <a:rPr lang="en-GB" sz="1600" dirty="0">
                <a:solidFill>
                  <a:srgbClr val="663300"/>
                </a:solidFill>
                <a:ea typeface="Microsoft Sans Serif"/>
                <a:cs typeface="Microsoft Sans Serif"/>
              </a:rPr>
              <a:t>But I think this could be </a:t>
            </a:r>
            <a:r>
              <a:rPr lang="en-GB" sz="1600" b="1" dirty="0">
                <a:solidFill>
                  <a:srgbClr val="663300"/>
                </a:solidFill>
                <a:ea typeface="Microsoft Sans Serif"/>
                <a:cs typeface="Microsoft Sans Serif"/>
              </a:rPr>
              <a:t>overly reductive and possibly alienating </a:t>
            </a:r>
            <a:r>
              <a:rPr lang="en-GB" sz="1600" dirty="0">
                <a:solidFill>
                  <a:srgbClr val="663300"/>
                </a:solidFill>
                <a:ea typeface="Microsoft Sans Serif"/>
                <a:cs typeface="Microsoft Sans Serif"/>
              </a:rPr>
              <a:t>for those with intersectional invisibility</a:t>
            </a:r>
            <a:endParaRPr lang="en-GB" sz="1600" dirty="0">
              <a:solidFill>
                <a:srgbClr val="663300"/>
              </a:solidFill>
            </a:endParaRPr>
          </a:p>
          <a:p>
            <a:pPr marL="342900" indent="-342900">
              <a:buFont typeface="+mj-lt"/>
              <a:buAutoNum type="arabicPeriod"/>
            </a:pPr>
            <a:r>
              <a:rPr lang="en-GB" sz="1600" dirty="0">
                <a:solidFill>
                  <a:srgbClr val="663300"/>
                </a:solidFill>
                <a:ea typeface="Microsoft Sans Serif"/>
                <a:cs typeface="Microsoft Sans Serif"/>
              </a:rPr>
              <a:t>For some, identity </a:t>
            </a:r>
            <a:r>
              <a:rPr lang="en-GB" sz="1600" b="1" dirty="0">
                <a:solidFill>
                  <a:srgbClr val="663300"/>
                </a:solidFill>
                <a:ea typeface="Microsoft Sans Serif"/>
                <a:cs typeface="Microsoft Sans Serif"/>
              </a:rPr>
              <a:t>might just not be very salient</a:t>
            </a:r>
            <a:r>
              <a:rPr lang="en-GB" sz="1600" dirty="0">
                <a:solidFill>
                  <a:srgbClr val="663300"/>
                </a:solidFill>
                <a:ea typeface="Microsoft Sans Serif"/>
                <a:cs typeface="Microsoft Sans Serif"/>
              </a:rPr>
              <a:t> at all (over-intellectualising) and thus it may be more valuable to consider </a:t>
            </a:r>
            <a:r>
              <a:rPr lang="en-GB" sz="1600" b="1" dirty="0">
                <a:solidFill>
                  <a:srgbClr val="663300"/>
                </a:solidFill>
                <a:ea typeface="Microsoft Sans Serif"/>
                <a:cs typeface="Microsoft Sans Serif"/>
              </a:rPr>
              <a:t>what material and habitual features of our world organise people’s lives </a:t>
            </a:r>
            <a:r>
              <a:rPr lang="en-GB" sz="1600" dirty="0">
                <a:solidFill>
                  <a:srgbClr val="663300"/>
                </a:solidFill>
                <a:ea typeface="Microsoft Sans Serif"/>
                <a:cs typeface="Microsoft Sans Serif"/>
              </a:rPr>
              <a:t>(and what might be prohibiting them from accessing particular things, like research) </a:t>
            </a:r>
          </a:p>
          <a:p>
            <a:pPr marL="342900" indent="-342900">
              <a:buFont typeface="+mj-lt"/>
              <a:buAutoNum type="arabicPeriod"/>
            </a:pPr>
            <a:endParaRPr lang="en-GB" sz="1600" dirty="0">
              <a:solidFill>
                <a:srgbClr val="663300"/>
              </a:solidFill>
              <a:ea typeface="Microsoft Sans Serif"/>
              <a:cs typeface="Microsoft Sans Serif"/>
            </a:endParaRPr>
          </a:p>
          <a:p>
            <a:pPr marL="0" indent="0">
              <a:buNone/>
            </a:pPr>
            <a:r>
              <a:rPr lang="en-GB" sz="1800" dirty="0">
                <a:solidFill>
                  <a:srgbClr val="663300"/>
                </a:solidFill>
                <a:ea typeface="Microsoft Sans Serif"/>
                <a:cs typeface="Microsoft Sans Serif"/>
              </a:rPr>
              <a:t>My take: </a:t>
            </a:r>
            <a:r>
              <a:rPr lang="en-GB" sz="1800" b="1" dirty="0">
                <a:solidFill>
                  <a:srgbClr val="663300"/>
                </a:solidFill>
                <a:ea typeface="Microsoft Sans Serif"/>
                <a:cs typeface="Microsoft Sans Serif"/>
              </a:rPr>
              <a:t>interpret identity widely, and let the participant tell you who they are on their own terms</a:t>
            </a:r>
            <a:endParaRPr lang="en-GB" sz="1600" b="1" dirty="0">
              <a:solidFill>
                <a:srgbClr val="663300"/>
              </a:solidFill>
            </a:endParaRPr>
          </a:p>
          <a:p>
            <a:pPr marL="0" indent="0">
              <a:buNone/>
            </a:pPr>
            <a:endParaRPr lang="en-GB" sz="1800" dirty="0">
              <a:solidFill>
                <a:srgbClr val="663300"/>
              </a:solidFill>
            </a:endParaRPr>
          </a:p>
        </p:txBody>
      </p:sp>
    </p:spTree>
    <p:extLst>
      <p:ext uri="{BB962C8B-B14F-4D97-AF65-F5344CB8AC3E}">
        <p14:creationId xmlns:p14="http://schemas.microsoft.com/office/powerpoint/2010/main" val="4219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010EA53-1278-94E4-EE00-4F08E4D2A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D7BB-6C5C-AF4A-8B57-A5D347BBA310}"/>
              </a:ext>
            </a:extLst>
          </p:cNvPr>
          <p:cNvSpPr>
            <a:spLocks noGrp="1"/>
          </p:cNvSpPr>
          <p:nvPr>
            <p:ph type="title"/>
          </p:nvPr>
        </p:nvSpPr>
        <p:spPr/>
        <p:txBody>
          <a:bodyPr>
            <a:normAutofit/>
          </a:bodyPr>
          <a:lstStyle/>
          <a:p>
            <a:pPr algn="ctr"/>
            <a:r>
              <a:rPr lang="en-GB">
                <a:solidFill>
                  <a:srgbClr val="663300"/>
                </a:solidFill>
              </a:rPr>
              <a:t>Thank you!</a:t>
            </a:r>
          </a:p>
        </p:txBody>
      </p:sp>
      <p:sp>
        <p:nvSpPr>
          <p:cNvPr id="3" name="Content Placeholder 2">
            <a:extLst>
              <a:ext uri="{FF2B5EF4-FFF2-40B4-BE49-F238E27FC236}">
                <a16:creationId xmlns:a16="http://schemas.microsoft.com/office/drawing/2014/main" id="{5B1D0524-32CE-4CF8-BA4E-55399BD98E68}"/>
              </a:ext>
            </a:extLst>
          </p:cNvPr>
          <p:cNvSpPr>
            <a:spLocks noGrp="1"/>
          </p:cNvSpPr>
          <p:nvPr>
            <p:ph idx="1"/>
          </p:nvPr>
        </p:nvSpPr>
        <p:spPr>
          <a:xfrm>
            <a:off x="1139014" y="1367673"/>
            <a:ext cx="10814083" cy="4356100"/>
          </a:xfrm>
        </p:spPr>
        <p:txBody>
          <a:bodyPr vert="horz" lIns="0" tIns="0" rIns="0" bIns="0" rtlCol="0" anchor="t">
            <a:noAutofit/>
          </a:bodyPr>
          <a:lstStyle/>
          <a:p>
            <a:pPr marL="0" indent="0">
              <a:buNone/>
            </a:pPr>
            <a:r>
              <a:rPr lang="en-GB" sz="1800">
                <a:solidFill>
                  <a:srgbClr val="663300"/>
                </a:solidFill>
                <a:ea typeface="Microsoft Sans Serif"/>
                <a:cs typeface="Microsoft Sans Serif"/>
              </a:rPr>
              <a:t>Contact: </a:t>
            </a:r>
            <a:r>
              <a:rPr lang="en-GB" sz="1800">
                <a:solidFill>
                  <a:srgbClr val="663300"/>
                </a:solidFill>
                <a:ea typeface="Microsoft Sans Serif"/>
                <a:cs typeface="Microsoft Sans Serif"/>
                <a:hlinkClick r:id="rId2"/>
              </a:rPr>
              <a:t>j.l.russell@bham.ac.uk</a:t>
            </a:r>
            <a:r>
              <a:rPr lang="en-GB" sz="1800">
                <a:solidFill>
                  <a:srgbClr val="663300"/>
                </a:solidFill>
                <a:ea typeface="Microsoft Sans Serif"/>
                <a:cs typeface="Microsoft Sans Serif"/>
              </a:rPr>
              <a:t> or @jelliedsours.bsky.social</a:t>
            </a:r>
          </a:p>
          <a:p>
            <a:pPr marL="0" indent="0">
              <a:buNone/>
            </a:pPr>
            <a:endParaRPr lang="en-GB" sz="1400">
              <a:solidFill>
                <a:srgbClr val="663300"/>
              </a:solidFill>
              <a:ea typeface="Microsoft Sans Serif"/>
              <a:cs typeface="Microsoft Sans Serif"/>
            </a:endParaRPr>
          </a:p>
          <a:p>
            <a:pPr marL="0" indent="0">
              <a:buNone/>
            </a:pPr>
            <a:r>
              <a:rPr lang="en-GB" sz="1400">
                <a:solidFill>
                  <a:srgbClr val="663300"/>
                </a:solidFill>
                <a:ea typeface="Microsoft Sans Serif"/>
                <a:cs typeface="Microsoft Sans Serif"/>
              </a:rPr>
              <a:t>References:</a:t>
            </a:r>
            <a:endParaRPr lang="en-GB">
              <a:ea typeface="Microsoft Sans Serif"/>
              <a:cs typeface="Microsoft Sans Serif"/>
            </a:endParaRPr>
          </a:p>
          <a:p>
            <a:pPr marL="359410" indent="-359410"/>
            <a:r>
              <a:rPr lang="en-GB" sz="1200">
                <a:solidFill>
                  <a:srgbClr val="663300"/>
                </a:solidFill>
                <a:ea typeface="Microsoft Sans Serif"/>
                <a:cs typeface="Microsoft Sans Serif"/>
              </a:rPr>
              <a:t>Ahmed, S. (2006), </a:t>
            </a:r>
            <a:r>
              <a:rPr lang="en-GB" sz="1200" i="1">
                <a:solidFill>
                  <a:srgbClr val="663300"/>
                </a:solidFill>
                <a:ea typeface="Microsoft Sans Serif"/>
                <a:cs typeface="Microsoft Sans Serif"/>
              </a:rPr>
              <a:t>Queer Phenomenology: Orientations, Objects, Others</a:t>
            </a:r>
            <a:r>
              <a:rPr lang="en-GB" sz="1200">
                <a:solidFill>
                  <a:srgbClr val="663300"/>
                </a:solidFill>
                <a:ea typeface="Microsoft Sans Serif"/>
                <a:cs typeface="Microsoft Sans Serif"/>
              </a:rPr>
              <a:t>. Duke University Press</a:t>
            </a:r>
          </a:p>
          <a:p>
            <a:pPr marL="359410" indent="-359410"/>
            <a:r>
              <a:rPr lang="en-GB" sz="1200">
                <a:solidFill>
                  <a:srgbClr val="663300"/>
                </a:solidFill>
                <a:ea typeface="Microsoft Sans Serif"/>
                <a:cs typeface="Microsoft Sans Serif"/>
              </a:rPr>
              <a:t>Collins, P. H., (1990), “Black feminist thought in the matrix of domination”, Black feminist thought: Knowledge, consciousness, and the politics of empowerment, 138(1990), pp.221-238.</a:t>
            </a:r>
          </a:p>
          <a:p>
            <a:pPr marL="359410" indent="-359410"/>
            <a:r>
              <a:rPr lang="en-GB" sz="1200">
                <a:solidFill>
                  <a:srgbClr val="663300"/>
                </a:solidFill>
                <a:ea typeface="Microsoft Sans Serif"/>
                <a:cs typeface="Microsoft Sans Serif"/>
              </a:rPr>
              <a:t>Crenshaw, K., (1991) “Mapping the Margins: Intersectionality, Identity Politics, and Violence Against Women of </a:t>
            </a:r>
            <a:r>
              <a:rPr lang="en-GB" sz="1200" err="1">
                <a:solidFill>
                  <a:srgbClr val="663300"/>
                </a:solidFill>
                <a:ea typeface="Microsoft Sans Serif"/>
                <a:cs typeface="Microsoft Sans Serif"/>
              </a:rPr>
              <a:t>Color</a:t>
            </a:r>
            <a:r>
              <a:rPr lang="en-GB" sz="1200">
                <a:solidFill>
                  <a:srgbClr val="663300"/>
                </a:solidFill>
                <a:ea typeface="Microsoft Sans Serif"/>
                <a:cs typeface="Microsoft Sans Serif"/>
              </a:rPr>
              <a:t>”, Stanford Law Review, 43(6), pp.1241-1299.</a:t>
            </a:r>
          </a:p>
          <a:p>
            <a:pPr marL="359410" indent="-359410"/>
            <a:r>
              <a:rPr lang="en-GB" sz="1200">
                <a:solidFill>
                  <a:srgbClr val="663300"/>
                </a:solidFill>
                <a:ea typeface="Microsoft Sans Serif"/>
                <a:cs typeface="Microsoft Sans Serif"/>
              </a:rPr>
              <a:t>Crichton, P., Carel, H. and Kidd., I. J., (2017), “Epistemic injustice in psychiatry”, </a:t>
            </a:r>
            <a:r>
              <a:rPr lang="en-GB" sz="1200" err="1">
                <a:solidFill>
                  <a:srgbClr val="663300"/>
                </a:solidFill>
                <a:ea typeface="Microsoft Sans Serif"/>
                <a:cs typeface="Microsoft Sans Serif"/>
              </a:rPr>
              <a:t>BJPsych</a:t>
            </a:r>
            <a:r>
              <a:rPr lang="en-GB" sz="1200">
                <a:solidFill>
                  <a:srgbClr val="663300"/>
                </a:solidFill>
                <a:ea typeface="Microsoft Sans Serif"/>
                <a:cs typeface="Microsoft Sans Serif"/>
              </a:rPr>
              <a:t> Bulletin, pp.41-65.</a:t>
            </a:r>
          </a:p>
          <a:p>
            <a:pPr marL="359410" indent="-359410"/>
            <a:r>
              <a:rPr lang="en-GB" sz="1200" err="1">
                <a:solidFill>
                  <a:srgbClr val="663300"/>
                </a:solidFill>
                <a:ea typeface="Microsoft Sans Serif"/>
                <a:cs typeface="Microsoft Sans Serif"/>
              </a:rPr>
              <a:t>Essed</a:t>
            </a:r>
            <a:r>
              <a:rPr lang="en-GB" sz="1200">
                <a:solidFill>
                  <a:srgbClr val="663300"/>
                </a:solidFill>
                <a:ea typeface="Microsoft Sans Serif"/>
                <a:cs typeface="Microsoft Sans Serif"/>
              </a:rPr>
              <a:t>, P., (1991), Understanding Everyday Racism: An Interdisciplinary Theory, Sage Series on Race and Ethnic Relations Vol. 2, (ed.) John H. Stanfield II, Sage: Newbury Park, London, New Delhi.</a:t>
            </a:r>
          </a:p>
          <a:p>
            <a:pPr marL="359410" indent="-359410"/>
            <a:r>
              <a:rPr lang="en-GB" sz="1200">
                <a:solidFill>
                  <a:srgbClr val="663300"/>
                </a:solidFill>
                <a:ea typeface="Microsoft Sans Serif"/>
                <a:cs typeface="Microsoft Sans Serif"/>
              </a:rPr>
              <a:t>Fricker, M., (2007), </a:t>
            </a:r>
            <a:r>
              <a:rPr lang="en-GB" sz="1200" i="1">
                <a:solidFill>
                  <a:srgbClr val="663300"/>
                </a:solidFill>
                <a:ea typeface="Microsoft Sans Serif"/>
                <a:cs typeface="Microsoft Sans Serif"/>
              </a:rPr>
              <a:t>Epistemic Injustice: Power and the Ethics of Knowing,</a:t>
            </a:r>
            <a:r>
              <a:rPr lang="en-GB" sz="1200">
                <a:solidFill>
                  <a:srgbClr val="663300"/>
                </a:solidFill>
                <a:ea typeface="Microsoft Sans Serif"/>
                <a:cs typeface="Microsoft Sans Serif"/>
              </a:rPr>
              <a:t> Oxford University Press.</a:t>
            </a:r>
          </a:p>
          <a:p>
            <a:pPr marL="359410" indent="-359410"/>
            <a:r>
              <a:rPr lang="en-GB" sz="1200">
                <a:solidFill>
                  <a:srgbClr val="663300"/>
                </a:solidFill>
                <a:ea typeface="Microsoft Sans Serif"/>
                <a:cs typeface="Microsoft Sans Serif"/>
              </a:rPr>
              <a:t>Public Health England, (2016), “Psychosis data report”, [Online] Available: </a:t>
            </a:r>
            <a:r>
              <a:rPr lang="en-GB" sz="1200">
                <a:solidFill>
                  <a:srgbClr val="663300"/>
                </a:solidFill>
                <a:ea typeface="Microsoft Sans Serif"/>
                <a:cs typeface="Microsoft Sans Serif"/>
                <a:hlinkClick r:id="rId3"/>
              </a:rPr>
              <a:t>https://www.gov.uk/government/publications/psychosis-data-report</a:t>
            </a:r>
            <a:r>
              <a:rPr lang="en-GB" sz="1200">
                <a:solidFill>
                  <a:srgbClr val="663300"/>
                </a:solidFill>
                <a:ea typeface="Microsoft Sans Serif"/>
                <a:cs typeface="Microsoft Sans Serif"/>
              </a:rPr>
              <a:t> [Accessed 29/10/2024]</a:t>
            </a:r>
          </a:p>
          <a:p>
            <a:pPr marL="359410" indent="-359410"/>
            <a:r>
              <a:rPr lang="en-GB" sz="1200">
                <a:solidFill>
                  <a:srgbClr val="663300"/>
                </a:solidFill>
                <a:ea typeface="Microsoft Sans Serif"/>
                <a:cs typeface="Microsoft Sans Serif"/>
              </a:rPr>
              <a:t>Purdie-Vaughns, V. and Eibach, R.P., (2008), “Intersectional invisibility: The distinctive advantages and disadvantages of multiple subordinate-group identities”, </a:t>
            </a:r>
            <a:r>
              <a:rPr lang="en-GB" sz="1200" i="1">
                <a:solidFill>
                  <a:srgbClr val="663300"/>
                </a:solidFill>
                <a:ea typeface="Microsoft Sans Serif"/>
                <a:cs typeface="Microsoft Sans Serif"/>
              </a:rPr>
              <a:t>Sex Roles</a:t>
            </a:r>
            <a:r>
              <a:rPr lang="en-GB" sz="1200">
                <a:solidFill>
                  <a:srgbClr val="663300"/>
                </a:solidFill>
                <a:ea typeface="Microsoft Sans Serif"/>
                <a:cs typeface="Microsoft Sans Serif"/>
              </a:rPr>
              <a:t>, 59, pp.377-391.</a:t>
            </a:r>
          </a:p>
          <a:p>
            <a:pPr marL="359410" indent="-359410"/>
            <a:r>
              <a:rPr lang="en-GB" sz="1200">
                <a:solidFill>
                  <a:srgbClr val="663300"/>
                </a:solidFill>
                <a:ea typeface="Microsoft Sans Serif"/>
                <a:cs typeface="Microsoft Sans Serif"/>
              </a:rPr>
              <a:t>Sartre, J-P., (1976), </a:t>
            </a:r>
            <a:r>
              <a:rPr lang="en-GB" sz="1200" i="1">
                <a:solidFill>
                  <a:srgbClr val="663300"/>
                </a:solidFill>
                <a:ea typeface="Microsoft Sans Serif"/>
                <a:cs typeface="Microsoft Sans Serif"/>
              </a:rPr>
              <a:t>Critique of Dialectical Reason, </a:t>
            </a:r>
            <a:r>
              <a:rPr lang="en-GB" sz="1200">
                <a:solidFill>
                  <a:srgbClr val="663300"/>
                </a:solidFill>
                <a:ea typeface="Microsoft Sans Serif"/>
                <a:cs typeface="Microsoft Sans Serif"/>
              </a:rPr>
              <a:t>NLB: London</a:t>
            </a:r>
          </a:p>
          <a:p>
            <a:pPr marL="359410" indent="-359410"/>
            <a:r>
              <a:rPr lang="en-GB" sz="1200">
                <a:solidFill>
                  <a:srgbClr val="663300"/>
                </a:solidFill>
                <a:ea typeface="Microsoft Sans Serif"/>
                <a:cs typeface="Microsoft Sans Serif"/>
              </a:rPr>
              <a:t>Young, I.M., (2008), “Gender as seriality”, </a:t>
            </a:r>
            <a:r>
              <a:rPr lang="en-GB" sz="1200" i="1">
                <a:solidFill>
                  <a:srgbClr val="663300"/>
                </a:solidFill>
                <a:ea typeface="Microsoft Sans Serif"/>
                <a:cs typeface="Microsoft Sans Serif"/>
              </a:rPr>
              <a:t>Feminist Interpretations of Jean Paul Sartre</a:t>
            </a:r>
            <a:r>
              <a:rPr lang="en-GB" sz="1200">
                <a:solidFill>
                  <a:srgbClr val="663300"/>
                </a:solidFill>
                <a:ea typeface="Microsoft Sans Serif"/>
                <a:cs typeface="Microsoft Sans Serif"/>
              </a:rPr>
              <a:t>, pp.200-28.</a:t>
            </a:r>
          </a:p>
        </p:txBody>
      </p:sp>
      <p:pic>
        <p:nvPicPr>
          <p:cNvPr id="5" name="Picture 4">
            <a:extLst>
              <a:ext uri="{FF2B5EF4-FFF2-40B4-BE49-F238E27FC236}">
                <a16:creationId xmlns:a16="http://schemas.microsoft.com/office/drawing/2014/main" id="{FAAA7FEA-9488-81B8-C9F9-1AD2D2AEF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9529" y="192872"/>
            <a:ext cx="2349602" cy="2349602"/>
          </a:xfrm>
          <a:prstGeom prst="rect">
            <a:avLst/>
          </a:prstGeom>
        </p:spPr>
      </p:pic>
    </p:spTree>
    <p:extLst>
      <p:ext uri="{BB962C8B-B14F-4D97-AF65-F5344CB8AC3E}">
        <p14:creationId xmlns:p14="http://schemas.microsoft.com/office/powerpoint/2010/main" val="2140350666"/>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02218DF5629340AD585B503844E58E" ma:contentTypeVersion="12" ma:contentTypeDescription="Create a new document." ma:contentTypeScope="" ma:versionID="cec9d4888807ee46702ae3c9b8c18c45">
  <xsd:schema xmlns:xsd="http://www.w3.org/2001/XMLSchema" xmlns:xs="http://www.w3.org/2001/XMLSchema" xmlns:p="http://schemas.microsoft.com/office/2006/metadata/properties" xmlns:ns3="86d2bf2c-3411-4365-962a-2c15015ebc5b" targetNamespace="http://schemas.microsoft.com/office/2006/metadata/properties" ma:root="true" ma:fieldsID="db49c11aecec2d4ec2e8a8dac56a5375" ns3:_="">
    <xsd:import namespace="86d2bf2c-3411-4365-962a-2c15015ebc5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d2bf2c-3411-4365-962a-2c15015ebc5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6d2bf2c-3411-4365-962a-2c15015ebc5b" xsi:nil="true"/>
  </documentManagement>
</p:properties>
</file>

<file path=customXml/itemProps1.xml><?xml version="1.0" encoding="utf-8"?>
<ds:datastoreItem xmlns:ds="http://schemas.openxmlformats.org/officeDocument/2006/customXml" ds:itemID="{A1E688F9-69D6-4412-9A3A-450B3980C8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d2bf2c-3411-4365-962a-2c15015eb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23134A-5D74-4454-B7BC-0BC8F8DD20D2}">
  <ds:schemaRefs>
    <ds:schemaRef ds:uri="http://schemas.microsoft.com/sharepoint/v3/contenttype/forms"/>
  </ds:schemaRefs>
</ds:datastoreItem>
</file>

<file path=customXml/itemProps3.xml><?xml version="1.0" encoding="utf-8"?>
<ds:datastoreItem xmlns:ds="http://schemas.openxmlformats.org/officeDocument/2006/customXml" ds:itemID="{3BBB381D-940B-4A6B-BEE7-5EB6C1E1998A}">
  <ds:schemaRefs>
    <ds:schemaRef ds:uri="86d2bf2c-3411-4365-962a-2c15015ebc5b"/>
    <ds:schemaRef ds:uri="http://www.w3.org/XML/1998/namespace"/>
    <ds:schemaRef ds:uri="http://schemas.microsoft.com/office/infopath/2007/PartnerControls"/>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Lines</Template>
  <TotalTime>0</TotalTime>
  <Words>2164</Words>
  <Application>Microsoft Office PowerPoint</Application>
  <PresentationFormat>Widescreen</PresentationFormat>
  <Paragraphs>159</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Arial</vt:lpstr>
      <vt:lpstr>Courier New</vt:lpstr>
      <vt:lpstr>Microsoft Sans Serif</vt:lpstr>
      <vt:lpstr>Neue Haas Grotesk Text Pro</vt:lpstr>
      <vt:lpstr>Wingdings 2</vt:lpstr>
      <vt:lpstr>LinesVTI</vt:lpstr>
      <vt:lpstr>A phenomenological account of Intersectional invisibility in mental illness</vt:lpstr>
      <vt:lpstr>Introduction</vt:lpstr>
      <vt:lpstr>1. Young people and psychosis</vt:lpstr>
      <vt:lpstr>1. Young people and psychosis</vt:lpstr>
      <vt:lpstr>1. Young people and psychosis</vt:lpstr>
      <vt:lpstr>2. Intersectionality and invisibility</vt:lpstr>
      <vt:lpstr>2. Intersectionality and invisibility</vt:lpstr>
      <vt:lpstr>2. Intersectionality and invisibility</vt:lpstr>
      <vt:lpstr>2. Intersectionality and invisibility</vt:lpstr>
      <vt:lpstr>3. The experience of invisibility</vt:lpstr>
      <vt:lpstr>3. The experience of invisibility</vt:lpstr>
      <vt:lpstr>4. The problem of identity</vt:lpstr>
      <vt:lpstr>Consider ‘series’ from a different perspective…</vt:lpstr>
      <vt:lpstr>5. Orientation devices</vt:lpstr>
      <vt:lpstr>5. Orientation devices</vt:lpstr>
      <vt:lpstr>6. Conclusions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Language of Mental Disorder</dc:title>
  <dc:creator>Jodie Russell</dc:creator>
  <cp:lastModifiedBy>Jodie Russell (Psychology)</cp:lastModifiedBy>
  <cp:revision>7</cp:revision>
  <dcterms:created xsi:type="dcterms:W3CDTF">2024-05-29T11:16:45Z</dcterms:created>
  <dcterms:modified xsi:type="dcterms:W3CDTF">2025-06-10T18:15:04Z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0x0101000202218DF5629340AD585B503844E58E</vt:lpwstr>
  </property>
</Properties>
</file>