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57" r:id="rId6"/>
    <p:sldId id="304" r:id="rId7"/>
    <p:sldId id="298" r:id="rId8"/>
    <p:sldId id="316" r:id="rId9"/>
    <p:sldId id="313" r:id="rId10"/>
    <p:sldId id="314" r:id="rId11"/>
    <p:sldId id="294" r:id="rId12"/>
    <p:sldId id="295" r:id="rId13"/>
    <p:sldId id="315" r:id="rId14"/>
    <p:sldId id="307" r:id="rId15"/>
    <p:sldId id="318" r:id="rId16"/>
    <p:sldId id="317" r:id="rId17"/>
    <p:sldId id="311" r:id="rId18"/>
    <p:sldId id="30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F5E6D3"/>
    <a:srgbClr val="996633"/>
    <a:srgbClr val="F8E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A23A9F-EC9A-4330-B32E-5E266DF23613}" v="1721" dt="2025-06-24T09:52:11.6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e Russell (Psychology)" userId="71d067e7-35cd-4cc4-9ef9-5ced99a944a8" providerId="ADAL" clId="{77A23A9F-EC9A-4330-B32E-5E266DF23613}"/>
    <pc:docChg chg="undo custSel addSld delSld modSld sldOrd">
      <pc:chgData name="Jodie Russell (Psychology)" userId="71d067e7-35cd-4cc4-9ef9-5ced99a944a8" providerId="ADAL" clId="{77A23A9F-EC9A-4330-B32E-5E266DF23613}" dt="2025-06-24T09:52:11.679" v="2225" actId="20577"/>
      <pc:docMkLst>
        <pc:docMk/>
      </pc:docMkLst>
      <pc:sldChg chg="addSp delSp modSp mod">
        <pc:chgData name="Jodie Russell (Psychology)" userId="71d067e7-35cd-4cc4-9ef9-5ced99a944a8" providerId="ADAL" clId="{77A23A9F-EC9A-4330-B32E-5E266DF23613}" dt="2025-06-24T09:50:26.430" v="2171" actId="1076"/>
        <pc:sldMkLst>
          <pc:docMk/>
          <pc:sldMk cId="3450469590" sldId="256"/>
        </pc:sldMkLst>
        <pc:spChg chg="mod">
          <ac:chgData name="Jodie Russell (Psychology)" userId="71d067e7-35cd-4cc4-9ef9-5ced99a944a8" providerId="ADAL" clId="{77A23A9F-EC9A-4330-B32E-5E266DF23613}" dt="2025-06-24T08:48:08.890" v="127" actId="27636"/>
          <ac:spMkLst>
            <pc:docMk/>
            <pc:sldMk cId="3450469590" sldId="256"/>
            <ac:spMk id="2" creationId="{22BA606F-EACB-6E38-E9BF-582B48B089DB}"/>
          </ac:spMkLst>
        </pc:spChg>
        <pc:spChg chg="add">
          <ac:chgData name="Jodie Russell (Psychology)" userId="71d067e7-35cd-4cc4-9ef9-5ced99a944a8" providerId="ADAL" clId="{77A23A9F-EC9A-4330-B32E-5E266DF23613}" dt="2025-06-24T08:47:43.073" v="115"/>
          <ac:spMkLst>
            <pc:docMk/>
            <pc:sldMk cId="3450469590" sldId="256"/>
            <ac:spMk id="5" creationId="{D952174D-98D4-3F22-FA9A-E796C7E4B835}"/>
          </ac:spMkLst>
        </pc:spChg>
        <pc:picChg chg="del">
          <ac:chgData name="Jodie Russell (Psychology)" userId="71d067e7-35cd-4cc4-9ef9-5ced99a944a8" providerId="ADAL" clId="{77A23A9F-EC9A-4330-B32E-5E266DF23613}" dt="2025-06-24T09:46:40.529" v="2165" actId="478"/>
          <ac:picMkLst>
            <pc:docMk/>
            <pc:sldMk cId="3450469590" sldId="256"/>
            <ac:picMk id="4" creationId="{8E6152BB-DF57-29D2-ADA1-016E38010CCD}"/>
          </ac:picMkLst>
        </pc:picChg>
        <pc:picChg chg="add mod">
          <ac:chgData name="Jodie Russell (Psychology)" userId="71d067e7-35cd-4cc4-9ef9-5ced99a944a8" providerId="ADAL" clId="{77A23A9F-EC9A-4330-B32E-5E266DF23613}" dt="2025-06-24T09:50:26.430" v="2171" actId="1076"/>
          <ac:picMkLst>
            <pc:docMk/>
            <pc:sldMk cId="3450469590" sldId="256"/>
            <ac:picMk id="10" creationId="{6EDE2768-4ED2-8F5E-D8BE-62D260E22C3A}"/>
          </ac:picMkLst>
        </pc:picChg>
      </pc:sldChg>
      <pc:sldChg chg="modSp mod">
        <pc:chgData name="Jodie Russell (Psychology)" userId="71d067e7-35cd-4cc4-9ef9-5ced99a944a8" providerId="ADAL" clId="{77A23A9F-EC9A-4330-B32E-5E266DF23613}" dt="2025-06-24T09:07:10.533" v="1061" actId="20577"/>
        <pc:sldMkLst>
          <pc:docMk/>
          <pc:sldMk cId="1713910094" sldId="257"/>
        </pc:sldMkLst>
        <pc:spChg chg="mod">
          <ac:chgData name="Jodie Russell (Psychology)" userId="71d067e7-35cd-4cc4-9ef9-5ced99a944a8" providerId="ADAL" clId="{77A23A9F-EC9A-4330-B32E-5E266DF23613}" dt="2025-06-24T09:07:10.533" v="1061" actId="20577"/>
          <ac:spMkLst>
            <pc:docMk/>
            <pc:sldMk cId="1713910094" sldId="257"/>
            <ac:spMk id="3" creationId="{4D668829-6328-194F-1266-70929A51FDCB}"/>
          </ac:spMkLst>
        </pc:spChg>
      </pc:sldChg>
      <pc:sldChg chg="del">
        <pc:chgData name="Jodie Russell (Psychology)" userId="71d067e7-35cd-4cc4-9ef9-5ced99a944a8" providerId="ADAL" clId="{77A23A9F-EC9A-4330-B32E-5E266DF23613}" dt="2025-06-24T09:06:04.482" v="1006" actId="47"/>
        <pc:sldMkLst>
          <pc:docMk/>
          <pc:sldMk cId="105595927" sldId="292"/>
        </pc:sldMkLst>
      </pc:sldChg>
      <pc:sldChg chg="del">
        <pc:chgData name="Jodie Russell (Psychology)" userId="71d067e7-35cd-4cc4-9ef9-5ced99a944a8" providerId="ADAL" clId="{77A23A9F-EC9A-4330-B32E-5E266DF23613}" dt="2025-06-24T09:06:22.249" v="1007" actId="47"/>
        <pc:sldMkLst>
          <pc:docMk/>
          <pc:sldMk cId="3984274106" sldId="293"/>
        </pc:sldMkLst>
      </pc:sldChg>
      <pc:sldChg chg="modSp mod ord">
        <pc:chgData name="Jodie Russell (Psychology)" userId="71d067e7-35cd-4cc4-9ef9-5ced99a944a8" providerId="ADAL" clId="{77A23A9F-EC9A-4330-B32E-5E266DF23613}" dt="2025-06-24T08:51:35.310" v="229" actId="14100"/>
        <pc:sldMkLst>
          <pc:docMk/>
          <pc:sldMk cId="1907665534" sldId="294"/>
        </pc:sldMkLst>
        <pc:spChg chg="mod">
          <ac:chgData name="Jodie Russell (Psychology)" userId="71d067e7-35cd-4cc4-9ef9-5ced99a944a8" providerId="ADAL" clId="{77A23A9F-EC9A-4330-B32E-5E266DF23613}" dt="2025-06-24T08:49:58.943" v="159" actId="20577"/>
          <ac:spMkLst>
            <pc:docMk/>
            <pc:sldMk cId="1907665534" sldId="294"/>
            <ac:spMk id="2" creationId="{BA6A0968-D9B6-659C-9401-F8A9B1F17350}"/>
          </ac:spMkLst>
        </pc:spChg>
        <pc:spChg chg="mod">
          <ac:chgData name="Jodie Russell (Psychology)" userId="71d067e7-35cd-4cc4-9ef9-5ced99a944a8" providerId="ADAL" clId="{77A23A9F-EC9A-4330-B32E-5E266DF23613}" dt="2025-06-24T08:51:32.610" v="228" actId="14100"/>
          <ac:spMkLst>
            <pc:docMk/>
            <pc:sldMk cId="1907665534" sldId="294"/>
            <ac:spMk id="3" creationId="{FF46C12B-8FCE-A5CB-62BD-62311735B6F7}"/>
          </ac:spMkLst>
        </pc:spChg>
        <pc:picChg chg="mod">
          <ac:chgData name="Jodie Russell (Psychology)" userId="71d067e7-35cd-4cc4-9ef9-5ced99a944a8" providerId="ADAL" clId="{77A23A9F-EC9A-4330-B32E-5E266DF23613}" dt="2025-06-24T08:51:35.310" v="229" actId="14100"/>
          <ac:picMkLst>
            <pc:docMk/>
            <pc:sldMk cId="1907665534" sldId="294"/>
            <ac:picMk id="9" creationId="{D7F9C2A9-7722-355A-2B4A-2215B8078642}"/>
          </ac:picMkLst>
        </pc:picChg>
      </pc:sldChg>
      <pc:sldChg chg="addSp delSp modSp mod ord">
        <pc:chgData name="Jodie Russell (Psychology)" userId="71d067e7-35cd-4cc4-9ef9-5ced99a944a8" providerId="ADAL" clId="{77A23A9F-EC9A-4330-B32E-5E266DF23613}" dt="2025-06-24T08:52:20.476" v="232"/>
        <pc:sldMkLst>
          <pc:docMk/>
          <pc:sldMk cId="3080663381" sldId="295"/>
        </pc:sldMkLst>
        <pc:spChg chg="mod">
          <ac:chgData name="Jodie Russell (Psychology)" userId="71d067e7-35cd-4cc4-9ef9-5ced99a944a8" providerId="ADAL" clId="{77A23A9F-EC9A-4330-B32E-5E266DF23613}" dt="2025-06-24T08:52:20.476" v="232"/>
          <ac:spMkLst>
            <pc:docMk/>
            <pc:sldMk cId="3080663381" sldId="295"/>
            <ac:spMk id="2" creationId="{B68F97B7-E443-F7FB-381E-02AB2D0E1498}"/>
          </ac:spMkLst>
        </pc:spChg>
        <pc:picChg chg="add mod">
          <ac:chgData name="Jodie Russell (Psychology)" userId="71d067e7-35cd-4cc4-9ef9-5ced99a944a8" providerId="ADAL" clId="{77A23A9F-EC9A-4330-B32E-5E266DF23613}" dt="2025-06-24T08:51:45.743" v="231"/>
          <ac:picMkLst>
            <pc:docMk/>
            <pc:sldMk cId="3080663381" sldId="295"/>
            <ac:picMk id="4" creationId="{050F24B9-FE97-A233-05BA-072CCE982BCB}"/>
          </ac:picMkLst>
        </pc:picChg>
        <pc:picChg chg="del">
          <ac:chgData name="Jodie Russell (Psychology)" userId="71d067e7-35cd-4cc4-9ef9-5ced99a944a8" providerId="ADAL" clId="{77A23A9F-EC9A-4330-B32E-5E266DF23613}" dt="2025-06-24T08:51:44.343" v="230" actId="478"/>
          <ac:picMkLst>
            <pc:docMk/>
            <pc:sldMk cId="3080663381" sldId="295"/>
            <ac:picMk id="5" creationId="{CA2BDDD8-CFE5-11BD-E494-822AB4DDA75B}"/>
          </ac:picMkLst>
        </pc:picChg>
      </pc:sldChg>
      <pc:sldChg chg="modSp ord modAnim">
        <pc:chgData name="Jodie Russell (Psychology)" userId="71d067e7-35cd-4cc4-9ef9-5ced99a944a8" providerId="ADAL" clId="{77A23A9F-EC9A-4330-B32E-5E266DF23613}" dt="2025-06-24T09:51:36.630" v="2219" actId="20577"/>
        <pc:sldMkLst>
          <pc:docMk/>
          <pc:sldMk cId="2776097793" sldId="298"/>
        </pc:sldMkLst>
        <pc:spChg chg="mod">
          <ac:chgData name="Jodie Russell (Psychology)" userId="71d067e7-35cd-4cc4-9ef9-5ced99a944a8" providerId="ADAL" clId="{77A23A9F-EC9A-4330-B32E-5E266DF23613}" dt="2025-06-24T09:08:26.499" v="1066"/>
          <ac:spMkLst>
            <pc:docMk/>
            <pc:sldMk cId="2776097793" sldId="298"/>
            <ac:spMk id="2" creationId="{97813A5E-1A55-960F-2324-D369916CE175}"/>
          </ac:spMkLst>
        </pc:spChg>
        <pc:spChg chg="mod">
          <ac:chgData name="Jodie Russell (Psychology)" userId="71d067e7-35cd-4cc4-9ef9-5ced99a944a8" providerId="ADAL" clId="{77A23A9F-EC9A-4330-B32E-5E266DF23613}" dt="2025-06-24T09:51:36.630" v="2219" actId="20577"/>
          <ac:spMkLst>
            <pc:docMk/>
            <pc:sldMk cId="2776097793" sldId="298"/>
            <ac:spMk id="3" creationId="{5B250284-A19A-999A-FA6E-993429F16D04}"/>
          </ac:spMkLst>
        </pc:spChg>
      </pc:sldChg>
      <pc:sldChg chg="modSp mod">
        <pc:chgData name="Jodie Russell (Psychology)" userId="71d067e7-35cd-4cc4-9ef9-5ced99a944a8" providerId="ADAL" clId="{77A23A9F-EC9A-4330-B32E-5E266DF23613}" dt="2025-06-24T09:25:54.206" v="1263" actId="1076"/>
        <pc:sldMkLst>
          <pc:docMk/>
          <pc:sldMk cId="2140350666" sldId="301"/>
        </pc:sldMkLst>
        <pc:spChg chg="mod">
          <ac:chgData name="Jodie Russell (Psychology)" userId="71d067e7-35cd-4cc4-9ef9-5ced99a944a8" providerId="ADAL" clId="{77A23A9F-EC9A-4330-B32E-5E266DF23613}" dt="2025-06-24T09:25:54.206" v="1263" actId="1076"/>
          <ac:spMkLst>
            <pc:docMk/>
            <pc:sldMk cId="2140350666" sldId="301"/>
            <ac:spMk id="3" creationId="{5B1D0524-32CE-4CF8-BA4E-55399BD98E68}"/>
          </ac:spMkLst>
        </pc:spChg>
      </pc:sldChg>
      <pc:sldChg chg="del">
        <pc:chgData name="Jodie Russell (Psychology)" userId="71d067e7-35cd-4cc4-9ef9-5ced99a944a8" providerId="ADAL" clId="{77A23A9F-EC9A-4330-B32E-5E266DF23613}" dt="2025-06-24T09:05:50.948" v="1005" actId="47"/>
        <pc:sldMkLst>
          <pc:docMk/>
          <pc:sldMk cId="3177747624" sldId="302"/>
        </pc:sldMkLst>
      </pc:sldChg>
      <pc:sldChg chg="addSp delSp modSp mod modAnim">
        <pc:chgData name="Jodie Russell (Psychology)" userId="71d067e7-35cd-4cc4-9ef9-5ced99a944a8" providerId="ADAL" clId="{77A23A9F-EC9A-4330-B32E-5E266DF23613}" dt="2025-06-24T09:38:26.539" v="2039"/>
        <pc:sldMkLst>
          <pc:docMk/>
          <pc:sldMk cId="3869552006" sldId="307"/>
        </pc:sldMkLst>
        <pc:spChg chg="mod">
          <ac:chgData name="Jodie Russell (Psychology)" userId="71d067e7-35cd-4cc4-9ef9-5ced99a944a8" providerId="ADAL" clId="{77A23A9F-EC9A-4330-B32E-5E266DF23613}" dt="2025-06-24T09:21:39.918" v="1165" actId="20577"/>
          <ac:spMkLst>
            <pc:docMk/>
            <pc:sldMk cId="3869552006" sldId="307"/>
            <ac:spMk id="2" creationId="{6E51CD8E-3C1F-EBA0-8C18-49D280D9DBF8}"/>
          </ac:spMkLst>
        </pc:spChg>
        <pc:spChg chg="del mod">
          <ac:chgData name="Jodie Russell (Psychology)" userId="71d067e7-35cd-4cc4-9ef9-5ced99a944a8" providerId="ADAL" clId="{77A23A9F-EC9A-4330-B32E-5E266DF23613}" dt="2025-06-24T09:22:39.636" v="1238" actId="478"/>
          <ac:spMkLst>
            <pc:docMk/>
            <pc:sldMk cId="3869552006" sldId="307"/>
            <ac:spMk id="3" creationId="{3A42E01A-55ED-38D2-A163-6D632561065C}"/>
          </ac:spMkLst>
        </pc:spChg>
        <pc:spChg chg="add del">
          <ac:chgData name="Jodie Russell (Psychology)" userId="71d067e7-35cd-4cc4-9ef9-5ced99a944a8" providerId="ADAL" clId="{77A23A9F-EC9A-4330-B32E-5E266DF23613}" dt="2025-06-24T09:24:36.537" v="1247" actId="22"/>
          <ac:spMkLst>
            <pc:docMk/>
            <pc:sldMk cId="3869552006" sldId="307"/>
            <ac:spMk id="8" creationId="{D505722F-75FF-38DB-0DDF-DC55B79DB136}"/>
          </ac:spMkLst>
        </pc:spChg>
        <pc:spChg chg="add del mod">
          <ac:chgData name="Jodie Russell (Psychology)" userId="71d067e7-35cd-4cc4-9ef9-5ced99a944a8" providerId="ADAL" clId="{77A23A9F-EC9A-4330-B32E-5E266DF23613}" dt="2025-06-24T09:24:58.187" v="1252" actId="478"/>
          <ac:spMkLst>
            <pc:docMk/>
            <pc:sldMk cId="3869552006" sldId="307"/>
            <ac:spMk id="10" creationId="{1ED3FA96-8CFF-BC18-D6FF-18EACF87BE27}"/>
          </ac:spMkLst>
        </pc:spChg>
        <pc:spChg chg="add mod">
          <ac:chgData name="Jodie Russell (Psychology)" userId="71d067e7-35cd-4cc4-9ef9-5ced99a944a8" providerId="ADAL" clId="{77A23A9F-EC9A-4330-B32E-5E266DF23613}" dt="2025-06-24T09:38:15.508" v="2038" actId="113"/>
          <ac:spMkLst>
            <pc:docMk/>
            <pc:sldMk cId="3869552006" sldId="307"/>
            <ac:spMk id="11" creationId="{E7562C6C-F95D-5D94-05EB-094AB58C265A}"/>
          </ac:spMkLst>
        </pc:spChg>
        <pc:picChg chg="del">
          <ac:chgData name="Jodie Russell (Psychology)" userId="71d067e7-35cd-4cc4-9ef9-5ced99a944a8" providerId="ADAL" clId="{77A23A9F-EC9A-4330-B32E-5E266DF23613}" dt="2025-06-24T09:21:48.652" v="1166" actId="478"/>
          <ac:picMkLst>
            <pc:docMk/>
            <pc:sldMk cId="3869552006" sldId="307"/>
            <ac:picMk id="4" creationId="{CFD48762-AF74-F935-C324-1F10E856ABC0}"/>
          </ac:picMkLst>
        </pc:picChg>
        <pc:picChg chg="add del mod">
          <ac:chgData name="Jodie Russell (Psychology)" userId="71d067e7-35cd-4cc4-9ef9-5ced99a944a8" providerId="ADAL" clId="{77A23A9F-EC9A-4330-B32E-5E266DF23613}" dt="2025-06-24T09:24:31.087" v="1245" actId="478"/>
          <ac:picMkLst>
            <pc:docMk/>
            <pc:sldMk cId="3869552006" sldId="307"/>
            <ac:picMk id="6" creationId="{0B411475-0E44-A68E-4874-B231DAF63D74}"/>
          </ac:picMkLst>
        </pc:picChg>
      </pc:sldChg>
      <pc:sldChg chg="del">
        <pc:chgData name="Jodie Russell (Psychology)" userId="71d067e7-35cd-4cc4-9ef9-5ced99a944a8" providerId="ADAL" clId="{77A23A9F-EC9A-4330-B32E-5E266DF23613}" dt="2025-06-24T08:46:19.087" v="0" actId="47"/>
        <pc:sldMkLst>
          <pc:docMk/>
          <pc:sldMk cId="4130968649" sldId="308"/>
        </pc:sldMkLst>
      </pc:sldChg>
      <pc:sldChg chg="del">
        <pc:chgData name="Jodie Russell (Psychology)" userId="71d067e7-35cd-4cc4-9ef9-5ced99a944a8" providerId="ADAL" clId="{77A23A9F-EC9A-4330-B32E-5E266DF23613}" dt="2025-06-24T08:46:22.270" v="1" actId="47"/>
        <pc:sldMkLst>
          <pc:docMk/>
          <pc:sldMk cId="3068864968" sldId="309"/>
        </pc:sldMkLst>
      </pc:sldChg>
      <pc:sldChg chg="del">
        <pc:chgData name="Jodie Russell (Psychology)" userId="71d067e7-35cd-4cc4-9ef9-5ced99a944a8" providerId="ADAL" clId="{77A23A9F-EC9A-4330-B32E-5E266DF23613}" dt="2025-06-24T08:46:23.387" v="2" actId="47"/>
        <pc:sldMkLst>
          <pc:docMk/>
          <pc:sldMk cId="370707918" sldId="310"/>
        </pc:sldMkLst>
      </pc:sldChg>
      <pc:sldChg chg="addSp delSp modSp mod modAnim">
        <pc:chgData name="Jodie Russell (Psychology)" userId="71d067e7-35cd-4cc4-9ef9-5ced99a944a8" providerId="ADAL" clId="{77A23A9F-EC9A-4330-B32E-5E266DF23613}" dt="2025-06-24T09:44:14.740" v="2155" actId="20577"/>
        <pc:sldMkLst>
          <pc:docMk/>
          <pc:sldMk cId="42191400" sldId="311"/>
        </pc:sldMkLst>
        <pc:spChg chg="mod">
          <ac:chgData name="Jodie Russell (Psychology)" userId="71d067e7-35cd-4cc4-9ef9-5ced99a944a8" providerId="ADAL" clId="{77A23A9F-EC9A-4330-B32E-5E266DF23613}" dt="2025-06-24T09:44:14.740" v="2155" actId="20577"/>
          <ac:spMkLst>
            <pc:docMk/>
            <pc:sldMk cId="42191400" sldId="311"/>
            <ac:spMk id="2" creationId="{0207E1F7-9E44-4CEB-78DA-2AF2CBECCDA2}"/>
          </ac:spMkLst>
        </pc:spChg>
        <pc:spChg chg="mod">
          <ac:chgData name="Jodie Russell (Psychology)" userId="71d067e7-35cd-4cc4-9ef9-5ced99a944a8" providerId="ADAL" clId="{77A23A9F-EC9A-4330-B32E-5E266DF23613}" dt="2025-06-24T09:40:49.594" v="2145" actId="20577"/>
          <ac:spMkLst>
            <pc:docMk/>
            <pc:sldMk cId="42191400" sldId="311"/>
            <ac:spMk id="3" creationId="{5A5CAF6E-2AC4-D93D-0B86-C96425FD251C}"/>
          </ac:spMkLst>
        </pc:spChg>
        <pc:picChg chg="add del mod">
          <ac:chgData name="Jodie Russell (Psychology)" userId="71d067e7-35cd-4cc4-9ef9-5ced99a944a8" providerId="ADAL" clId="{77A23A9F-EC9A-4330-B32E-5E266DF23613}" dt="2025-06-24T09:42:15.444" v="2147" actId="478"/>
          <ac:picMkLst>
            <pc:docMk/>
            <pc:sldMk cId="42191400" sldId="311"/>
            <ac:picMk id="5" creationId="{89A8F5EA-7413-CA58-9A19-B4D5447080BF}"/>
          </ac:picMkLst>
        </pc:picChg>
        <pc:picChg chg="add mod">
          <ac:chgData name="Jodie Russell (Psychology)" userId="71d067e7-35cd-4cc4-9ef9-5ced99a944a8" providerId="ADAL" clId="{77A23A9F-EC9A-4330-B32E-5E266DF23613}" dt="2025-06-24T09:43:51.418" v="2152" actId="1076"/>
          <ac:picMkLst>
            <pc:docMk/>
            <pc:sldMk cId="42191400" sldId="311"/>
            <ac:picMk id="7" creationId="{86C314E7-137F-1DBA-9699-6EC6FE210575}"/>
          </ac:picMkLst>
        </pc:picChg>
      </pc:sldChg>
      <pc:sldChg chg="addSp delSp modSp mod">
        <pc:chgData name="Jodie Russell (Psychology)" userId="71d067e7-35cd-4cc4-9ef9-5ced99a944a8" providerId="ADAL" clId="{77A23A9F-EC9A-4330-B32E-5E266DF23613}" dt="2025-06-24T09:46:21.280" v="2163" actId="1076"/>
        <pc:sldMkLst>
          <pc:docMk/>
          <pc:sldMk cId="581660832" sldId="313"/>
        </pc:sldMkLst>
        <pc:spChg chg="mod">
          <ac:chgData name="Jodie Russell (Psychology)" userId="71d067e7-35cd-4cc4-9ef9-5ced99a944a8" providerId="ADAL" clId="{77A23A9F-EC9A-4330-B32E-5E266DF23613}" dt="2025-06-24T08:48:53" v="128" actId="20577"/>
          <ac:spMkLst>
            <pc:docMk/>
            <pc:sldMk cId="581660832" sldId="313"/>
            <ac:spMk id="3" creationId="{2BA2F31A-CE7D-1B39-9980-49E721976485}"/>
          </ac:spMkLst>
        </pc:spChg>
        <pc:picChg chg="del">
          <ac:chgData name="Jodie Russell (Psychology)" userId="71d067e7-35cd-4cc4-9ef9-5ced99a944a8" providerId="ADAL" clId="{77A23A9F-EC9A-4330-B32E-5E266DF23613}" dt="2025-06-24T09:16:38.703" v="1156" actId="478"/>
          <ac:picMkLst>
            <pc:docMk/>
            <pc:sldMk cId="581660832" sldId="313"/>
            <ac:picMk id="4" creationId="{672CC66E-F797-61DD-281D-1600F731E5EB}"/>
          </ac:picMkLst>
        </pc:picChg>
        <pc:picChg chg="add mod">
          <ac:chgData name="Jodie Russell (Psychology)" userId="71d067e7-35cd-4cc4-9ef9-5ced99a944a8" providerId="ADAL" clId="{77A23A9F-EC9A-4330-B32E-5E266DF23613}" dt="2025-06-24T09:46:21.280" v="2163" actId="1076"/>
          <ac:picMkLst>
            <pc:docMk/>
            <pc:sldMk cId="581660832" sldId="313"/>
            <ac:picMk id="6" creationId="{11FC82A5-5D65-EE18-95D8-A930EA4F57FB}"/>
          </ac:picMkLst>
        </pc:picChg>
      </pc:sldChg>
      <pc:sldChg chg="addSp delSp modSp mod">
        <pc:chgData name="Jodie Russell (Psychology)" userId="71d067e7-35cd-4cc4-9ef9-5ced99a944a8" providerId="ADAL" clId="{77A23A9F-EC9A-4330-B32E-5E266DF23613}" dt="2025-06-24T09:46:26.096" v="2164"/>
        <pc:sldMkLst>
          <pc:docMk/>
          <pc:sldMk cId="3416683534" sldId="314"/>
        </pc:sldMkLst>
        <pc:spChg chg="mod">
          <ac:chgData name="Jodie Russell (Psychology)" userId="71d067e7-35cd-4cc4-9ef9-5ced99a944a8" providerId="ADAL" clId="{77A23A9F-EC9A-4330-B32E-5E266DF23613}" dt="2025-06-24T09:45:06.536" v="2161" actId="14100"/>
          <ac:spMkLst>
            <pc:docMk/>
            <pc:sldMk cId="3416683534" sldId="314"/>
            <ac:spMk id="3" creationId="{0D6EFCD8-EB2A-BB54-FCB7-99EA0A025D35}"/>
          </ac:spMkLst>
        </pc:spChg>
        <pc:picChg chg="del">
          <ac:chgData name="Jodie Russell (Psychology)" userId="71d067e7-35cd-4cc4-9ef9-5ced99a944a8" providerId="ADAL" clId="{77A23A9F-EC9A-4330-B32E-5E266DF23613}" dt="2025-06-24T09:16:40.399" v="1157" actId="478"/>
          <ac:picMkLst>
            <pc:docMk/>
            <pc:sldMk cId="3416683534" sldId="314"/>
            <ac:picMk id="4" creationId="{6698CECC-5EEA-8BCC-D604-6DF1991376FD}"/>
          </ac:picMkLst>
        </pc:picChg>
        <pc:picChg chg="add mod">
          <ac:chgData name="Jodie Russell (Psychology)" userId="71d067e7-35cd-4cc4-9ef9-5ced99a944a8" providerId="ADAL" clId="{77A23A9F-EC9A-4330-B32E-5E266DF23613}" dt="2025-06-24T09:46:26.096" v="2164"/>
          <ac:picMkLst>
            <pc:docMk/>
            <pc:sldMk cId="3416683534" sldId="314"/>
            <ac:picMk id="5" creationId="{4A3BB299-D16F-7799-03C2-ED5A1597EDB5}"/>
          </ac:picMkLst>
        </pc:picChg>
      </pc:sldChg>
      <pc:sldChg chg="modSp add modAnim">
        <pc:chgData name="Jodie Russell (Psychology)" userId="71d067e7-35cd-4cc4-9ef9-5ced99a944a8" providerId="ADAL" clId="{77A23A9F-EC9A-4330-B32E-5E266DF23613}" dt="2025-06-24T09:52:11.679" v="2225" actId="20577"/>
        <pc:sldMkLst>
          <pc:docMk/>
          <pc:sldMk cId="174089672" sldId="315"/>
        </pc:sldMkLst>
        <pc:spChg chg="mod">
          <ac:chgData name="Jodie Russell (Psychology)" userId="71d067e7-35cd-4cc4-9ef9-5ced99a944a8" providerId="ADAL" clId="{77A23A9F-EC9A-4330-B32E-5E266DF23613}" dt="2025-06-24T09:52:11.679" v="2225" actId="20577"/>
          <ac:spMkLst>
            <pc:docMk/>
            <pc:sldMk cId="174089672" sldId="315"/>
            <ac:spMk id="3" creationId="{4864604B-3B68-3702-C9AD-E2F3E4870EE9}"/>
          </ac:spMkLst>
        </pc:spChg>
      </pc:sldChg>
      <pc:sldChg chg="modSp add mod modAnim">
        <pc:chgData name="Jodie Russell (Psychology)" userId="71d067e7-35cd-4cc4-9ef9-5ced99a944a8" providerId="ADAL" clId="{77A23A9F-EC9A-4330-B32E-5E266DF23613}" dt="2025-06-24T09:15:43.149" v="1155"/>
        <pc:sldMkLst>
          <pc:docMk/>
          <pc:sldMk cId="1373659426" sldId="316"/>
        </pc:sldMkLst>
        <pc:spChg chg="mod">
          <ac:chgData name="Jodie Russell (Psychology)" userId="71d067e7-35cd-4cc4-9ef9-5ced99a944a8" providerId="ADAL" clId="{77A23A9F-EC9A-4330-B32E-5E266DF23613}" dt="2025-06-24T09:14:26.565" v="1151" actId="20577"/>
          <ac:spMkLst>
            <pc:docMk/>
            <pc:sldMk cId="1373659426" sldId="316"/>
            <ac:spMk id="3" creationId="{C9EE4387-8E11-20F5-82CB-1AC1137CD0B7}"/>
          </ac:spMkLst>
        </pc:spChg>
      </pc:sldChg>
      <pc:sldChg chg="add">
        <pc:chgData name="Jodie Russell (Psychology)" userId="71d067e7-35cd-4cc4-9ef9-5ced99a944a8" providerId="ADAL" clId="{77A23A9F-EC9A-4330-B32E-5E266DF23613}" dt="2025-06-24T09:24:20.320" v="1244" actId="2890"/>
        <pc:sldMkLst>
          <pc:docMk/>
          <pc:sldMk cId="3238652005" sldId="317"/>
        </pc:sldMkLst>
      </pc:sldChg>
      <pc:sldChg chg="addSp modSp add mod modAnim">
        <pc:chgData name="Jodie Russell (Psychology)" userId="71d067e7-35cd-4cc4-9ef9-5ced99a944a8" providerId="ADAL" clId="{77A23A9F-EC9A-4330-B32E-5E266DF23613}" dt="2025-06-24T09:44:50.979" v="2160" actId="1076"/>
        <pc:sldMkLst>
          <pc:docMk/>
          <pc:sldMk cId="2552451242" sldId="318"/>
        </pc:sldMkLst>
        <pc:spChg chg="mod">
          <ac:chgData name="Jodie Russell (Psychology)" userId="71d067e7-35cd-4cc4-9ef9-5ced99a944a8" providerId="ADAL" clId="{77A23A9F-EC9A-4330-B32E-5E266DF23613}" dt="2025-06-24T09:44:07.495" v="2153" actId="14100"/>
          <ac:spMkLst>
            <pc:docMk/>
            <pc:sldMk cId="2552451242" sldId="318"/>
            <ac:spMk id="11" creationId="{99AA5887-0411-BD7E-3110-DF77BA94D0DB}"/>
          </ac:spMkLst>
        </pc:spChg>
        <pc:picChg chg="add mod">
          <ac:chgData name="Jodie Russell (Psychology)" userId="71d067e7-35cd-4cc4-9ef9-5ced99a944a8" providerId="ADAL" clId="{77A23A9F-EC9A-4330-B32E-5E266DF23613}" dt="2025-06-24T09:44:50.979" v="2160" actId="1076"/>
          <ac:picMkLst>
            <pc:docMk/>
            <pc:sldMk cId="2552451242" sldId="318"/>
            <ac:picMk id="4" creationId="{A2F8DEEC-7D55-F519-B221-712BC6C9792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338CE-E3C6-43CF-9BB4-3C17148F5AAD}" type="datetimeFigureOut">
              <a:rPr lang="en-GB" smtClean="0"/>
              <a:t>24/06/2025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E9AA9-4BD5-4472-9D52-A648AA9D58C0}" type="slidenum">
              <a:rPr lang="en-GB" smtClean="0"/>
              <a:t>‹#›</a:t>
            </a:fld>
            <a:endParaRPr lang="en-GB"/>
          </a:p>
        </p:txBody>
      </p:sp>
    </p:spTree>
    <p:extLst>
      <p:ext uri="{BB962C8B-B14F-4D97-AF65-F5344CB8AC3E}">
        <p14:creationId xmlns:p14="http://schemas.microsoft.com/office/powerpoint/2010/main" val="327958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Tuesday, June 24, 2025</a:t>
            </a:fld>
            <a:endParaRPr lang="en-US"/>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199465"/>
      </p:ext>
    </p:extLst>
  </p:cSld>
  <p:clrMapOvr>
    <a:masterClrMapping/>
  </p:clrMapOvr>
  <p:extLst>
    <p:ext uri="{DCECCB84-F9BA-43D5-87BE-67443E8EF086}">
      <p15:sldGuideLst xmlns:p15="http://schemas.microsoft.com/office/powerpoint/2012/main">
        <p15:guide id="1" orient="horz" pos="2886">
          <p15:clr>
            <a:srgbClr val="5ACBF0"/>
          </p15:clr>
        </p15:guide>
        <p15:guide id="2" pos="3840">
          <p15:clr>
            <a:srgbClr val="F26B43"/>
          </p15:clr>
        </p15:guide>
        <p15:guide id="3" pos="279">
          <p15:clr>
            <a:srgbClr val="F26B43"/>
          </p15:clr>
        </p15:guide>
        <p15:guide id="4" pos="7401">
          <p15:clr>
            <a:srgbClr val="F26B43"/>
          </p15:clr>
        </p15:guide>
        <p15:guide id="5" pos="1232">
          <p15:clr>
            <a:srgbClr val="5ACBF0"/>
          </p15:clr>
        </p15:guide>
        <p15:guide id="6" pos="1504">
          <p15:clr>
            <a:srgbClr val="5ACBF0"/>
          </p15:clr>
        </p15:guide>
        <p15:guide id="7" pos="2457">
          <p15:clr>
            <a:srgbClr val="5ACBF0"/>
          </p15:clr>
        </p15:guide>
        <p15:guide id="8" pos="2751">
          <p15:clr>
            <a:srgbClr val="5ACBF0"/>
          </p15:clr>
        </p15:guide>
        <p15:guide id="9" pos="3704">
          <p15:clr>
            <a:srgbClr val="5ACBF0"/>
          </p15:clr>
        </p15:guide>
        <p15:guide id="10" pos="3976">
          <p15:clr>
            <a:srgbClr val="5ACBF0"/>
          </p15:clr>
        </p15:guide>
        <p15:guide id="11" pos="4929">
          <p15:clr>
            <a:srgbClr val="5ACBF0"/>
          </p15:clr>
        </p15:guide>
        <p15:guide id="12" pos="5223">
          <p15:clr>
            <a:srgbClr val="5ACBF0"/>
          </p15:clr>
        </p15:guide>
        <p15:guide id="13" pos="6153">
          <p15:clr>
            <a:srgbClr val="5ACBF0"/>
          </p15:clr>
        </p15:guide>
        <p15:guide id="14" pos="6448">
          <p15:clr>
            <a:srgbClr val="5ACBF0"/>
          </p15:clr>
        </p15:guide>
        <p15:guide id="18" orient="horz" pos="278">
          <p15:clr>
            <a:srgbClr val="F26B43"/>
          </p15:clr>
        </p15:guide>
        <p15:guide id="20" orient="horz" pos="867">
          <p15:clr>
            <a:srgbClr val="5ACBF0"/>
          </p15:clr>
        </p15:guide>
        <p15:guide id="21" orient="horz" pos="1729">
          <p15:clr>
            <a:srgbClr val="5ACBF0"/>
          </p15:clr>
        </p15:guide>
        <p15:guide id="22" orient="horz" pos="3475">
          <p15:clr>
            <a:srgbClr val="F26B43"/>
          </p15:clr>
        </p15:guide>
        <p15:guide id="28" orient="horz" pos="1139">
          <p15:clr>
            <a:srgbClr val="5ACBF0"/>
          </p15:clr>
        </p15:guide>
        <p15:guide id="29" orient="horz" pos="2591">
          <p15:clr>
            <a:srgbClr val="5ACBF0"/>
          </p15:clr>
        </p15:guide>
        <p15:guide id="30" orient="horz" pos="2024">
          <p15:clr>
            <a:srgbClr val="5ACBF0"/>
          </p15:clr>
        </p15:guide>
        <p15:guide id="31" orient="horz" pos="3748">
          <p15:clr>
            <a:srgbClr val="F26B43"/>
          </p15:clr>
        </p15:guide>
        <p15:guide id="32" orient="horz" pos="1888">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Tuesday, June 24, 2025</a:t>
            </a:fld>
            <a:endParaRPr lang="en-US">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177208"/>
      </p:ext>
    </p:extLst>
  </p:cSld>
  <p:clrMapOvr>
    <a:masterClrMapping/>
  </p:clrMapOvr>
  <p:extLst>
    <p:ext uri="{DCECCB84-F9BA-43D5-87BE-67443E8EF086}">
      <p15:sldGuideLst xmlns:p15="http://schemas.microsoft.com/office/powerpoint/2012/main">
        <p15:guide id="12" pos="7401">
          <p15:clr>
            <a:srgbClr val="F26B43"/>
          </p15:clr>
        </p15:guide>
        <p15:guide id="14" orient="horz" pos="278">
          <p15:clr>
            <a:srgbClr val="F26B43"/>
          </p15:clr>
        </p15:guide>
        <p15:guide id="15" orient="horz" pos="4042">
          <p15:clr>
            <a:srgbClr val="F26B43"/>
          </p15:clr>
        </p15:guide>
        <p15:guide id="16" orient="horz" pos="1003">
          <p15:clr>
            <a:srgbClr val="5ACBF0"/>
          </p15:clr>
        </p15:guide>
        <p15:guide id="17" orient="horz" pos="1298">
          <p15:clr>
            <a:srgbClr val="5ACBF0"/>
          </p15:clr>
        </p15:guide>
        <p15:guide id="18" orient="horz" pos="2024">
          <p15:clr>
            <a:srgbClr val="5ACBF0"/>
          </p15:clr>
        </p15:guide>
        <p15:guide id="19" orient="horz" pos="2296">
          <p15:clr>
            <a:srgbClr val="5ACBF0"/>
          </p15:clr>
        </p15:guide>
        <p15:guide id="20" orient="horz" pos="3022">
          <p15:clr>
            <a:srgbClr val="5ACBF0"/>
          </p15:clr>
        </p15:guide>
        <p15:guide id="21" orient="horz" pos="3317">
          <p15:clr>
            <a:srgbClr val="5ACBF0"/>
          </p15:clr>
        </p15:guide>
        <p15:guide id="22" pos="846">
          <p15:clr>
            <a:srgbClr val="F26B43"/>
          </p15:clr>
        </p15:guide>
        <p15:guide id="23" pos="1708">
          <p15:clr>
            <a:srgbClr val="5ACBF0"/>
          </p15:clr>
        </p15:guide>
        <p15:guide id="24" pos="2003">
          <p15:clr>
            <a:srgbClr val="5ACBF0"/>
          </p15:clr>
        </p15:guide>
        <p15:guide id="25" pos="2842">
          <p15:clr>
            <a:srgbClr val="5ACBF0"/>
          </p15:clr>
        </p15:guide>
        <p15:guide id="26" pos="3137">
          <p15:clr>
            <a:srgbClr val="5ACBF0"/>
          </p15:clr>
        </p15:guide>
        <p15:guide id="28" pos="3976">
          <p15:clr>
            <a:srgbClr val="5ACBF0"/>
          </p15:clr>
        </p15:guide>
        <p15:guide id="29" pos="5110">
          <p15:clr>
            <a:srgbClr val="5ACBF0"/>
          </p15:clr>
        </p15:guide>
        <p15:guide id="30" pos="5405">
          <p15:clr>
            <a:srgbClr val="5ACBF0"/>
          </p15:clr>
        </p15:guide>
        <p15:guide id="31" pos="6267">
          <p15:clr>
            <a:srgbClr val="5ACBF0"/>
          </p15:clr>
        </p15:guide>
        <p15:guide id="32" pos="6539">
          <p15:clr>
            <a:srgbClr val="5ACBF0"/>
          </p15:clr>
        </p15:guide>
        <p15:guide id="33" pos="574">
          <p15:clr>
            <a:srgbClr val="F26B43"/>
          </p15:clr>
        </p15:guide>
        <p15:guide id="34" pos="427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Tuesday, June 24, 2025</a:t>
            </a:fld>
            <a:endParaRPr lang="en-US"/>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0785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Tuesday, June 24, 2025</a:t>
            </a:fld>
            <a:endParaRPr lang="en-US"/>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1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Tuesday, June 24, 2025</a:t>
            </a:fld>
            <a:endParaRPr lang="en-US"/>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16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Tuesday, June 24, 2025</a:t>
            </a:fld>
            <a:endParaRPr lang="en-US">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366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Tuesday, June 24, 2025</a:t>
            </a:fld>
            <a:endParaRPr lang="en-US">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Tuesday, June 24, 2025</a:t>
            </a:fld>
            <a:endParaRPr lang="en-US"/>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9828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Tuesday, June 24, 2025</a:t>
            </a:fld>
            <a:endParaRPr lang="en-US"/>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5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Tuesday, June 24, 2025</a:t>
            </a:fld>
            <a:endParaRPr lang="en-US">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4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Tuesday, June 24, 2025</a:t>
            </a:fld>
            <a:endParaRPr lang="en-US"/>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14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Tuesday, June 24, 2025</a:t>
            </a:fld>
            <a:endParaRPr lang="en-US">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spTree>
    <p:extLst>
      <p:ext uri="{BB962C8B-B14F-4D97-AF65-F5344CB8AC3E}">
        <p14:creationId xmlns:p14="http://schemas.microsoft.com/office/powerpoint/2010/main" val="1956189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mailto:j.l.Russell@bham.ac.uk"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dr.densho.org/ddr-densho-151-141/"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dr.densho.org/ddr-densho-151-141/"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dr.densho.org/ddr-densho-151-141/"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gov.uk/government/publications/psychosis-data-report" TargetMode="External"/><Relationship Id="rId2" Type="http://schemas.openxmlformats.org/officeDocument/2006/relationships/hyperlink" Target="mailto:j.l.Russell@bham.ac.uk"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606F-EACB-6E38-E9BF-582B48B089DB}"/>
              </a:ext>
            </a:extLst>
          </p:cNvPr>
          <p:cNvSpPr>
            <a:spLocks noGrp="1"/>
          </p:cNvSpPr>
          <p:nvPr>
            <p:ph type="ctrTitle"/>
          </p:nvPr>
        </p:nvSpPr>
        <p:spPr>
          <a:xfrm>
            <a:off x="442912" y="527841"/>
            <a:ext cx="11306175" cy="1690997"/>
          </a:xfrm>
        </p:spPr>
        <p:txBody>
          <a:bodyPr>
            <a:normAutofit/>
          </a:bodyPr>
          <a:lstStyle/>
          <a:p>
            <a:r>
              <a:rPr lang="en-GB" dirty="0">
                <a:solidFill>
                  <a:schemeClr val="tx1"/>
                </a:solidFill>
                <a:ea typeface="+mj-lt"/>
                <a:cs typeface="+mj-lt"/>
              </a:rPr>
              <a:t>Sartre and Psychosis</a:t>
            </a:r>
            <a:br>
              <a:rPr lang="en-GB" dirty="0">
                <a:solidFill>
                  <a:schemeClr val="tx1"/>
                </a:solidFill>
                <a:ea typeface="+mj-lt"/>
                <a:cs typeface="+mj-lt"/>
              </a:rPr>
            </a:br>
            <a:r>
              <a:rPr lang="en-GB" sz="3100" dirty="0">
                <a:solidFill>
                  <a:schemeClr val="tx1"/>
                </a:solidFill>
                <a:ea typeface="+mj-lt"/>
                <a:cs typeface="+mj-lt"/>
              </a:rPr>
              <a:t>Doing intersectional, phenomenological interviews with people with experience of mental disorder</a:t>
            </a:r>
            <a:endParaRPr lang="en-US" sz="3100" dirty="0">
              <a:solidFill>
                <a:schemeClr val="tx1"/>
              </a:solidFill>
              <a:ea typeface="+mj-lt"/>
              <a:cs typeface="+mj-lt"/>
            </a:endParaRPr>
          </a:p>
        </p:txBody>
      </p:sp>
      <p:sp>
        <p:nvSpPr>
          <p:cNvPr id="3" name="Subtitle 2">
            <a:extLst>
              <a:ext uri="{FF2B5EF4-FFF2-40B4-BE49-F238E27FC236}">
                <a16:creationId xmlns:a16="http://schemas.microsoft.com/office/drawing/2014/main" id="{5D8BF654-2D67-C991-D509-9BE4F244728A}"/>
              </a:ext>
            </a:extLst>
          </p:cNvPr>
          <p:cNvSpPr>
            <a:spLocks noGrp="1"/>
          </p:cNvSpPr>
          <p:nvPr>
            <p:ph type="subTitle" idx="1"/>
          </p:nvPr>
        </p:nvSpPr>
        <p:spPr>
          <a:xfrm>
            <a:off x="442912" y="2994943"/>
            <a:ext cx="11306175" cy="2445758"/>
          </a:xfrm>
        </p:spPr>
        <p:txBody>
          <a:bodyPr>
            <a:normAutofit fontScale="92500" lnSpcReduction="20000"/>
          </a:bodyPr>
          <a:lstStyle/>
          <a:p>
            <a:r>
              <a:rPr lang="en-GB" sz="2000" dirty="0">
                <a:solidFill>
                  <a:srgbClr val="663300"/>
                </a:solidFill>
              </a:rPr>
              <a:t>Dr Jodie Louise Russell</a:t>
            </a:r>
          </a:p>
          <a:p>
            <a:r>
              <a:rPr lang="en-GB" sz="2000" dirty="0">
                <a:solidFill>
                  <a:srgbClr val="663300"/>
                </a:solidFill>
              </a:rPr>
              <a:t>Research Fellow</a:t>
            </a:r>
          </a:p>
          <a:p>
            <a:r>
              <a:rPr lang="en-GB" sz="2000" dirty="0">
                <a:solidFill>
                  <a:srgbClr val="663300"/>
                </a:solidFill>
              </a:rPr>
              <a:t>Epistemic Injustice in Healthcare project (EPIC)</a:t>
            </a:r>
          </a:p>
          <a:p>
            <a:r>
              <a:rPr lang="en-GB" sz="2000" dirty="0">
                <a:solidFill>
                  <a:srgbClr val="663300"/>
                </a:solidFill>
              </a:rPr>
              <a:t>Birmingham Network for Phenomenology and Mental Health</a:t>
            </a:r>
          </a:p>
          <a:p>
            <a:endParaRPr lang="en-GB" sz="2000" dirty="0">
              <a:solidFill>
                <a:srgbClr val="663300"/>
              </a:solidFill>
            </a:endParaRPr>
          </a:p>
          <a:p>
            <a:r>
              <a:rPr lang="en-GB" sz="2000" dirty="0">
                <a:solidFill>
                  <a:srgbClr val="663300"/>
                </a:solidFill>
              </a:rPr>
              <a:t>School of Psychology, University of Birmingham</a:t>
            </a:r>
          </a:p>
          <a:p>
            <a:r>
              <a:rPr lang="en-GB" sz="2000" dirty="0">
                <a:solidFill>
                  <a:srgbClr val="663300"/>
                </a:solidFill>
                <a:hlinkClick r:id="rId2"/>
              </a:rPr>
              <a:t>j.l.russell@bham.ac.uk</a:t>
            </a:r>
            <a:r>
              <a:rPr lang="en-GB" sz="2000" dirty="0">
                <a:solidFill>
                  <a:srgbClr val="663300"/>
                </a:solidFill>
              </a:rPr>
              <a:t> • @jelliedsours.bsky.social</a:t>
            </a:r>
          </a:p>
        </p:txBody>
      </p:sp>
      <p:pic>
        <p:nvPicPr>
          <p:cNvPr id="6" name="Picture 5">
            <a:extLst>
              <a:ext uri="{FF2B5EF4-FFF2-40B4-BE49-F238E27FC236}">
                <a16:creationId xmlns:a16="http://schemas.microsoft.com/office/drawing/2014/main" id="{EF6BBDDB-BE9C-CFC0-3E4D-AD421556685C}"/>
              </a:ext>
            </a:extLst>
          </p:cNvPr>
          <p:cNvPicPr>
            <a:picLocks noChangeAspect="1"/>
          </p:cNvPicPr>
          <p:nvPr/>
        </p:nvPicPr>
        <p:blipFill>
          <a:blip r:embed="rId3"/>
          <a:stretch>
            <a:fillRect/>
          </a:stretch>
        </p:blipFill>
        <p:spPr>
          <a:xfrm>
            <a:off x="10503243" y="6003675"/>
            <a:ext cx="753503" cy="753503"/>
          </a:xfrm>
          <a:prstGeom prst="rect">
            <a:avLst/>
          </a:prstGeom>
        </p:spPr>
      </p:pic>
      <p:pic>
        <p:nvPicPr>
          <p:cNvPr id="8" name="Picture 7" descr="A white w on a black background&#10;&#10;Description automatically generated">
            <a:extLst>
              <a:ext uri="{FF2B5EF4-FFF2-40B4-BE49-F238E27FC236}">
                <a16:creationId xmlns:a16="http://schemas.microsoft.com/office/drawing/2014/main" id="{BBEDEFB4-4143-D3F7-0625-66E2D021F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92158" y="6061955"/>
            <a:ext cx="695223" cy="695223"/>
          </a:xfrm>
          <a:prstGeom prst="rect">
            <a:avLst/>
          </a:prstGeom>
        </p:spPr>
      </p:pic>
      <p:pic>
        <p:nvPicPr>
          <p:cNvPr id="11" name="Picture 10" descr="A black background with a yellow line&#10;&#10;AI-generated content may be incorrect.">
            <a:extLst>
              <a:ext uri="{FF2B5EF4-FFF2-40B4-BE49-F238E27FC236}">
                <a16:creationId xmlns:a16="http://schemas.microsoft.com/office/drawing/2014/main" id="{34A6F7C6-6755-F295-2BA1-CD1663CE01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881816"/>
            <a:ext cx="4050814" cy="1133095"/>
          </a:xfrm>
          <a:prstGeom prst="rect">
            <a:avLst/>
          </a:prstGeom>
        </p:spPr>
      </p:pic>
      <p:pic>
        <p:nvPicPr>
          <p:cNvPr id="13" name="Picture 12" descr="A logo with red blue and white circles&#10;&#10;AI-generated content may be incorrect.">
            <a:extLst>
              <a:ext uri="{FF2B5EF4-FFF2-40B4-BE49-F238E27FC236}">
                <a16:creationId xmlns:a16="http://schemas.microsoft.com/office/drawing/2014/main" id="{290E73C2-3508-9D84-BB99-495BAB867B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9985" y="6028391"/>
            <a:ext cx="753502" cy="753502"/>
          </a:xfrm>
          <a:prstGeom prst="rect">
            <a:avLst/>
          </a:prstGeom>
        </p:spPr>
      </p:pic>
      <p:pic>
        <p:nvPicPr>
          <p:cNvPr id="7" name="Picture 6">
            <a:extLst>
              <a:ext uri="{FF2B5EF4-FFF2-40B4-BE49-F238E27FC236}">
                <a16:creationId xmlns:a16="http://schemas.microsoft.com/office/drawing/2014/main" id="{7D203415-7E46-E629-3C1C-DC261E50B9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5999" y="4402419"/>
            <a:ext cx="1388807" cy="1388807"/>
          </a:xfrm>
          <a:prstGeom prst="rect">
            <a:avLst/>
          </a:prstGeom>
        </p:spPr>
      </p:pic>
      <p:pic>
        <p:nvPicPr>
          <p:cNvPr id="10" name="Picture 9" descr="A person standing under a shelter&#10;&#10;AI-generated content may be incorrect.">
            <a:extLst>
              <a:ext uri="{FF2B5EF4-FFF2-40B4-BE49-F238E27FC236}">
                <a16:creationId xmlns:a16="http://schemas.microsoft.com/office/drawing/2014/main" id="{6EDE2768-4ED2-8F5E-D8BE-62D260E22C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06715" y="2367617"/>
            <a:ext cx="3429000" cy="3429000"/>
          </a:xfrm>
          <a:prstGeom prst="rect">
            <a:avLst/>
          </a:prstGeom>
        </p:spPr>
      </p:pic>
    </p:spTree>
    <p:extLst>
      <p:ext uri="{BB962C8B-B14F-4D97-AF65-F5344CB8AC3E}">
        <p14:creationId xmlns:p14="http://schemas.microsoft.com/office/powerpoint/2010/main" val="3450469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D67-7BA9-0A4B-25C0-BA88BA89497E}"/>
              </a:ext>
            </a:extLst>
          </p:cNvPr>
          <p:cNvSpPr>
            <a:spLocks noGrp="1"/>
          </p:cNvSpPr>
          <p:nvPr>
            <p:ph type="title"/>
          </p:nvPr>
        </p:nvSpPr>
        <p:spPr/>
        <p:txBody>
          <a:bodyPr/>
          <a:lstStyle/>
          <a:p>
            <a:r>
              <a:rPr lang="en-GB">
                <a:solidFill>
                  <a:srgbClr val="663300"/>
                </a:solidFill>
              </a:rPr>
              <a:t>Introduction</a:t>
            </a:r>
          </a:p>
        </p:txBody>
      </p:sp>
      <p:sp>
        <p:nvSpPr>
          <p:cNvPr id="3" name="Content Placeholder 2">
            <a:extLst>
              <a:ext uri="{FF2B5EF4-FFF2-40B4-BE49-F238E27FC236}">
                <a16:creationId xmlns:a16="http://schemas.microsoft.com/office/drawing/2014/main" id="{4D668829-6328-194F-1266-70929A51FDCB}"/>
              </a:ext>
            </a:extLst>
          </p:cNvPr>
          <p:cNvSpPr>
            <a:spLocks noGrp="1"/>
          </p:cNvSpPr>
          <p:nvPr>
            <p:ph idx="1"/>
          </p:nvPr>
        </p:nvSpPr>
        <p:spPr>
          <a:xfrm>
            <a:off x="1343025" y="1714585"/>
            <a:ext cx="10544919" cy="4356100"/>
          </a:xfrm>
        </p:spPr>
        <p:txBody>
          <a:bodyPr vert="horz" lIns="0" tIns="0" rIns="0" bIns="0" rtlCol="0" anchor="t">
            <a:noAutofit/>
          </a:bodyPr>
          <a:lstStyle/>
          <a:p>
            <a:pPr marL="359410" indent="-359410"/>
            <a:r>
              <a:rPr lang="en-GB" dirty="0">
                <a:solidFill>
                  <a:srgbClr val="663300"/>
                </a:solidFill>
                <a:ea typeface="Microsoft Sans Serif"/>
                <a:cs typeface="Microsoft Sans Serif"/>
              </a:rPr>
              <a:t>Aim: to find a method for investigating intersectionality in qualitative interviews (with young people with psychosis)</a:t>
            </a:r>
            <a:endParaRPr lang="en-GB" dirty="0">
              <a:solidFill>
                <a:srgbClr val="663300"/>
              </a:solidFill>
            </a:endParaRPr>
          </a:p>
          <a:p>
            <a:pPr marL="359410" indent="-359410"/>
            <a:endParaRPr lang="en-GB" dirty="0">
              <a:solidFill>
                <a:srgbClr val="663300"/>
              </a:solidFill>
            </a:endParaRPr>
          </a:p>
          <a:p>
            <a:pPr marL="359410" indent="-359410"/>
            <a:r>
              <a:rPr lang="en-GB" dirty="0">
                <a:solidFill>
                  <a:srgbClr val="663300"/>
                </a:solidFill>
              </a:rPr>
              <a:t>Overview:</a:t>
            </a:r>
          </a:p>
          <a:p>
            <a:pPr marL="719455" lvl="1" indent="-359410">
              <a:buFont typeface="Wingdings 2"/>
              <a:buChar char="à"/>
            </a:pPr>
            <a:r>
              <a:rPr lang="en-GB" dirty="0">
                <a:solidFill>
                  <a:srgbClr val="663300"/>
                </a:solidFill>
                <a:ea typeface="Microsoft Sans Serif"/>
                <a:cs typeface="Microsoft Sans Serif"/>
              </a:rPr>
              <a:t>Young people and psychosis (my case study)</a:t>
            </a:r>
          </a:p>
          <a:p>
            <a:pPr marL="719455" lvl="1" indent="-359410">
              <a:buFont typeface="Wingdings 2"/>
              <a:buChar char="à"/>
            </a:pPr>
            <a:r>
              <a:rPr lang="en-GB" dirty="0">
                <a:solidFill>
                  <a:srgbClr val="663300"/>
                </a:solidFill>
                <a:ea typeface="Microsoft Sans Serif"/>
                <a:cs typeface="Microsoft Sans Serif"/>
              </a:rPr>
              <a:t>Sartre’s distinction between ‘series’ and ‘group’ for a new take on identity</a:t>
            </a:r>
            <a:endParaRPr lang="en-US" dirty="0">
              <a:solidFill>
                <a:srgbClr val="000000"/>
              </a:solidFill>
              <a:ea typeface="Microsoft Sans Serif"/>
              <a:cs typeface="Microsoft Sans Serif"/>
            </a:endParaRPr>
          </a:p>
          <a:p>
            <a:pPr marL="719455" lvl="1" indent="-359410">
              <a:buFont typeface="Wingdings 2"/>
              <a:buChar char="à"/>
            </a:pPr>
            <a:r>
              <a:rPr lang="en-GB" dirty="0">
                <a:solidFill>
                  <a:srgbClr val="663300"/>
                </a:solidFill>
                <a:ea typeface="Microsoft Sans Serif"/>
                <a:cs typeface="Microsoft Sans Serif"/>
              </a:rPr>
              <a:t>Outline a possible new method for mental health research on intersectional identities</a:t>
            </a:r>
            <a:endParaRPr lang="en-GB" dirty="0">
              <a:ea typeface="Microsoft Sans Serif"/>
              <a:cs typeface="Microsoft Sans Serif"/>
            </a:endParaRPr>
          </a:p>
        </p:txBody>
      </p:sp>
    </p:spTree>
    <p:extLst>
      <p:ext uri="{BB962C8B-B14F-4D97-AF65-F5344CB8AC3E}">
        <p14:creationId xmlns:p14="http://schemas.microsoft.com/office/powerpoint/2010/main" val="171391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C3F2F9F-D38C-1CC4-CF57-80FB89AD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D33DB-29DC-B24A-70FB-B53B0D990E98}"/>
              </a:ext>
            </a:extLst>
          </p:cNvPr>
          <p:cNvSpPr>
            <a:spLocks noGrp="1"/>
          </p:cNvSpPr>
          <p:nvPr>
            <p:ph type="title"/>
          </p:nvPr>
        </p:nvSpPr>
        <p:spPr/>
        <p:txBody>
          <a:bodyPr>
            <a:normAutofit/>
          </a:bodyPr>
          <a:lstStyle/>
          <a:p>
            <a:r>
              <a:rPr lang="en-GB" dirty="0">
                <a:solidFill>
                  <a:srgbClr val="663300"/>
                </a:solidFill>
              </a:rPr>
              <a:t>1. Young people and psychosis</a:t>
            </a:r>
          </a:p>
        </p:txBody>
      </p:sp>
      <p:sp>
        <p:nvSpPr>
          <p:cNvPr id="3" name="Content Placeholder 2">
            <a:extLst>
              <a:ext uri="{FF2B5EF4-FFF2-40B4-BE49-F238E27FC236}">
                <a16:creationId xmlns:a16="http://schemas.microsoft.com/office/drawing/2014/main" id="{4CEAB4C7-61DB-ABA4-826E-2A22689C3BE5}"/>
              </a:ext>
            </a:extLst>
          </p:cNvPr>
          <p:cNvSpPr>
            <a:spLocks noGrp="1"/>
          </p:cNvSpPr>
          <p:nvPr>
            <p:ph idx="1"/>
          </p:nvPr>
        </p:nvSpPr>
        <p:spPr>
          <a:xfrm>
            <a:off x="1137285" y="1592262"/>
            <a:ext cx="8840904" cy="4356100"/>
          </a:xfrm>
        </p:spPr>
        <p:txBody>
          <a:bodyPr/>
          <a:lstStyle/>
          <a:p>
            <a:r>
              <a:rPr lang="en-GB" sz="1800" dirty="0">
                <a:solidFill>
                  <a:srgbClr val="663300"/>
                </a:solidFill>
              </a:rPr>
              <a:t>Psychosis is a particularly pertinent example of where epistemic injustice may arise</a:t>
            </a:r>
            <a:endParaRPr lang="en-GB" sz="1800" b="1" dirty="0">
              <a:solidFill>
                <a:srgbClr val="663300"/>
              </a:solidFill>
            </a:endParaRPr>
          </a:p>
          <a:p>
            <a:pPr lvl="1"/>
            <a:r>
              <a:rPr lang="en-GB" sz="1600" dirty="0">
                <a:solidFill>
                  <a:srgbClr val="663300"/>
                </a:solidFill>
              </a:rPr>
              <a:t>E.g. </a:t>
            </a:r>
            <a:r>
              <a:rPr lang="en-GB" sz="1600" b="1" dirty="0">
                <a:solidFill>
                  <a:srgbClr val="663300"/>
                </a:solidFill>
              </a:rPr>
              <a:t>due to its characterisation: </a:t>
            </a:r>
            <a:r>
              <a:rPr lang="en-GB" sz="1600" dirty="0">
                <a:solidFill>
                  <a:srgbClr val="663300"/>
                </a:solidFill>
              </a:rPr>
              <a:t>the ICD-11’s description of “Schizophrenia or other primary psychotic disorders”, as</a:t>
            </a:r>
            <a:r>
              <a:rPr lang="en-GB" sz="1600" b="1" dirty="0">
                <a:solidFill>
                  <a:srgbClr val="663300"/>
                </a:solidFill>
              </a:rPr>
              <a:t> “impaired reality testing”</a:t>
            </a:r>
          </a:p>
          <a:p>
            <a:pPr lvl="1"/>
            <a:r>
              <a:rPr lang="en-GB" sz="1600" dirty="0">
                <a:solidFill>
                  <a:srgbClr val="663300"/>
                </a:solidFill>
              </a:rPr>
              <a:t>The psychosis population is </a:t>
            </a:r>
            <a:r>
              <a:rPr lang="en-GB" sz="1600" b="1" dirty="0">
                <a:solidFill>
                  <a:srgbClr val="663300"/>
                </a:solidFill>
              </a:rPr>
              <a:t>disproportionately represented by individuals from Black, Asian and Minority Ethnic (BAME) backgrounds</a:t>
            </a:r>
            <a:r>
              <a:rPr lang="en-GB" sz="1600" dirty="0">
                <a:solidFill>
                  <a:srgbClr val="663300"/>
                </a:solidFill>
              </a:rPr>
              <a:t> in England (Public Health England 2016) and internationally (Jongsma et al. 2019)</a:t>
            </a:r>
          </a:p>
          <a:p>
            <a:pPr lvl="1"/>
            <a:r>
              <a:rPr lang="en-GB" sz="1600" dirty="0">
                <a:solidFill>
                  <a:srgbClr val="663300"/>
                </a:solidFill>
              </a:rPr>
              <a:t>Psychosis is a disorder that most frequently manifests in </a:t>
            </a:r>
            <a:r>
              <a:rPr lang="en-GB" sz="1600" b="1" dirty="0">
                <a:solidFill>
                  <a:srgbClr val="663300"/>
                </a:solidFill>
              </a:rPr>
              <a:t>younger men</a:t>
            </a:r>
            <a:r>
              <a:rPr lang="en-GB" sz="1600" dirty="0">
                <a:solidFill>
                  <a:srgbClr val="663300"/>
                </a:solidFill>
              </a:rPr>
              <a:t>, with the typical age of first episode of psychosis between </a:t>
            </a:r>
            <a:r>
              <a:rPr lang="en-GB" sz="1600" b="1" dirty="0">
                <a:solidFill>
                  <a:srgbClr val="663300"/>
                </a:solidFill>
              </a:rPr>
              <a:t>late teens and early adulthood</a:t>
            </a:r>
          </a:p>
          <a:p>
            <a:pPr marL="0" indent="0">
              <a:buNone/>
            </a:pPr>
            <a:endParaRPr lang="en-GB" sz="1800" b="1" dirty="0">
              <a:solidFill>
                <a:srgbClr val="663300"/>
              </a:solidFill>
            </a:endParaRPr>
          </a:p>
          <a:p>
            <a:pPr marL="0" indent="0">
              <a:buNone/>
            </a:pPr>
            <a:r>
              <a:rPr lang="en-GB" sz="1800" dirty="0">
                <a:solidFill>
                  <a:srgbClr val="663300"/>
                </a:solidFill>
              </a:rPr>
              <a:t>Young people with psychosis are therefore likely to experience epistemic injustice as a result of </a:t>
            </a:r>
            <a:r>
              <a:rPr lang="en-GB" sz="1800" b="1" dirty="0">
                <a:solidFill>
                  <a:srgbClr val="663300"/>
                </a:solidFill>
              </a:rPr>
              <a:t>prejudice against multiple features of their identities</a:t>
            </a:r>
            <a:endParaRPr lang="en-GB" sz="1800" dirty="0">
              <a:solidFill>
                <a:srgbClr val="663300"/>
              </a:solidFill>
            </a:endParaRPr>
          </a:p>
        </p:txBody>
      </p:sp>
      <p:pic>
        <p:nvPicPr>
          <p:cNvPr id="4" name="Picture 3" descr="A book cover with a white wall&#10;&#10;AI-generated content may be incorrect.">
            <a:extLst>
              <a:ext uri="{FF2B5EF4-FFF2-40B4-BE49-F238E27FC236}">
                <a16:creationId xmlns:a16="http://schemas.microsoft.com/office/drawing/2014/main" id="{FBA91E38-85A3-40D7-1F12-2827163C96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32885" y="2412538"/>
            <a:ext cx="1769487" cy="2718485"/>
          </a:xfrm>
          <a:prstGeom prst="rect">
            <a:avLst/>
          </a:prstGeom>
        </p:spPr>
      </p:pic>
    </p:spTree>
    <p:extLst>
      <p:ext uri="{BB962C8B-B14F-4D97-AF65-F5344CB8AC3E}">
        <p14:creationId xmlns:p14="http://schemas.microsoft.com/office/powerpoint/2010/main" val="207819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CF0B3E8D-4BBE-5CC1-1AE2-081087883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13A5E-1A55-960F-2324-D369916CE175}"/>
              </a:ext>
            </a:extLst>
          </p:cNvPr>
          <p:cNvSpPr>
            <a:spLocks noGrp="1"/>
          </p:cNvSpPr>
          <p:nvPr>
            <p:ph type="title"/>
          </p:nvPr>
        </p:nvSpPr>
        <p:spPr/>
        <p:txBody>
          <a:bodyPr>
            <a:normAutofit/>
          </a:bodyPr>
          <a:lstStyle/>
          <a:p>
            <a:r>
              <a:rPr lang="en-GB" dirty="0">
                <a:solidFill>
                  <a:srgbClr val="663300"/>
                </a:solidFill>
              </a:rPr>
              <a:t>1. Young people and psychosis</a:t>
            </a:r>
            <a:endParaRPr lang="en-GB" dirty="0">
              <a:solidFill>
                <a:srgbClr val="663300"/>
              </a:solidFill>
              <a:ea typeface="Microsoft Sans Serif"/>
              <a:cs typeface="Microsoft Sans Serif"/>
            </a:endParaRPr>
          </a:p>
        </p:txBody>
      </p:sp>
      <p:sp>
        <p:nvSpPr>
          <p:cNvPr id="3" name="Content Placeholder 2">
            <a:extLst>
              <a:ext uri="{FF2B5EF4-FFF2-40B4-BE49-F238E27FC236}">
                <a16:creationId xmlns:a16="http://schemas.microsoft.com/office/drawing/2014/main" id="{5B250284-A19A-999A-FA6E-993429F16D04}"/>
              </a:ext>
            </a:extLst>
          </p:cNvPr>
          <p:cNvSpPr>
            <a:spLocks noGrp="1"/>
          </p:cNvSpPr>
          <p:nvPr>
            <p:ph idx="1"/>
          </p:nvPr>
        </p:nvSpPr>
        <p:spPr>
          <a:xfrm>
            <a:off x="1065426" y="1590886"/>
            <a:ext cx="8953040" cy="4356100"/>
          </a:xfrm>
        </p:spPr>
        <p:txBody>
          <a:bodyPr vert="horz" lIns="0" tIns="0" rIns="0" bIns="0" rtlCol="0" anchor="t">
            <a:noAutofit/>
          </a:bodyPr>
          <a:lstStyle/>
          <a:p>
            <a:pPr marL="0" indent="0">
              <a:buNone/>
            </a:pPr>
            <a:r>
              <a:rPr lang="en-GB" sz="1800" dirty="0">
                <a:solidFill>
                  <a:srgbClr val="663300"/>
                </a:solidFill>
                <a:ea typeface="Microsoft Sans Serif"/>
                <a:cs typeface="Microsoft Sans Serif"/>
              </a:rPr>
              <a:t>Why is this important to consider in healthcare research?</a:t>
            </a:r>
          </a:p>
          <a:p>
            <a:pPr marL="0" indent="0">
              <a:buNone/>
            </a:pPr>
            <a:endParaRPr lang="en-GB" sz="1800" dirty="0">
              <a:solidFill>
                <a:srgbClr val="663300"/>
              </a:solidFill>
              <a:ea typeface="Microsoft Sans Serif"/>
              <a:cs typeface="Microsoft Sans Serif"/>
            </a:endParaRPr>
          </a:p>
          <a:p>
            <a:r>
              <a:rPr lang="en-GB" sz="1600" dirty="0">
                <a:solidFill>
                  <a:srgbClr val="663300"/>
                </a:solidFill>
              </a:rPr>
              <a:t>Purdie-Vaughns and Eibach (2008) argue that </a:t>
            </a:r>
            <a:r>
              <a:rPr lang="en-GB" sz="1600" b="1" dirty="0">
                <a:solidFill>
                  <a:srgbClr val="663300"/>
                </a:solidFill>
              </a:rPr>
              <a:t>belonging to multiple group identities can also render individuals </a:t>
            </a:r>
            <a:r>
              <a:rPr lang="en-GB" sz="1600" b="1" i="1" dirty="0">
                <a:solidFill>
                  <a:srgbClr val="663300"/>
                </a:solidFill>
              </a:rPr>
              <a:t>invisible</a:t>
            </a:r>
            <a:r>
              <a:rPr lang="en-GB" sz="1600" dirty="0">
                <a:solidFill>
                  <a:srgbClr val="663300"/>
                </a:solidFill>
              </a:rPr>
              <a:t> with respect to those identities</a:t>
            </a:r>
          </a:p>
          <a:p>
            <a:endParaRPr lang="en-GB" sz="1600" dirty="0">
              <a:solidFill>
                <a:srgbClr val="663300"/>
              </a:solidFill>
            </a:endParaRPr>
          </a:p>
          <a:p>
            <a:r>
              <a:rPr lang="en-GB" sz="1600" dirty="0">
                <a:solidFill>
                  <a:srgbClr val="663300"/>
                </a:solidFill>
              </a:rPr>
              <a:t>This is because </a:t>
            </a:r>
            <a:r>
              <a:rPr lang="en-GB" sz="1600" b="1" dirty="0">
                <a:solidFill>
                  <a:srgbClr val="663300"/>
                </a:solidFill>
              </a:rPr>
              <a:t>membership multiple groups might mark you as an ‘atypical’ member </a:t>
            </a:r>
            <a:r>
              <a:rPr lang="en-GB" sz="1600" dirty="0">
                <a:solidFill>
                  <a:srgbClr val="663300"/>
                </a:solidFill>
              </a:rPr>
              <a:t>with respect to one or more of these groups</a:t>
            </a:r>
          </a:p>
          <a:p>
            <a:pPr lvl="1"/>
            <a:r>
              <a:rPr lang="en-GB" sz="1600" dirty="0">
                <a:solidFill>
                  <a:srgbClr val="663300"/>
                </a:solidFill>
              </a:rPr>
              <a:t>E.g. being a young man with psychosis might make you both an atypical young person (e.g. because of stereotypes of ‘youthfulness’ and ‘carefree’), an atypical mentally ill person (Schizophrenia is not very prevalent compared to other disorders), and an atypical man </a:t>
            </a:r>
          </a:p>
          <a:p>
            <a:pPr marL="0" indent="0">
              <a:buNone/>
            </a:pPr>
            <a:endParaRPr lang="en-GB" sz="1800" dirty="0">
              <a:solidFill>
                <a:srgbClr val="663300"/>
              </a:solidFill>
              <a:ea typeface="Microsoft Sans Serif"/>
              <a:cs typeface="Microsoft Sans Serif"/>
            </a:endParaRPr>
          </a:p>
          <a:p>
            <a:pPr marL="0" indent="0">
              <a:buNone/>
            </a:pPr>
            <a:endParaRPr lang="en-GB" sz="1800" dirty="0">
              <a:solidFill>
                <a:srgbClr val="663300"/>
              </a:solidFill>
            </a:endParaRPr>
          </a:p>
        </p:txBody>
      </p:sp>
      <p:pic>
        <p:nvPicPr>
          <p:cNvPr id="5" name="Picture 4" descr="A group of game pieces&#10;&#10;AI-generated content may be incorrect.">
            <a:extLst>
              <a:ext uri="{FF2B5EF4-FFF2-40B4-BE49-F238E27FC236}">
                <a16:creationId xmlns:a16="http://schemas.microsoft.com/office/drawing/2014/main" id="{B1A5DA24-6424-8010-6626-DA4D00C9DD6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8457"/>
            <a:ext cx="1734926" cy="1405481"/>
          </a:xfrm>
          <a:prstGeom prst="rect">
            <a:avLst/>
          </a:prstGeom>
        </p:spPr>
      </p:pic>
    </p:spTree>
    <p:extLst>
      <p:ext uri="{BB962C8B-B14F-4D97-AF65-F5344CB8AC3E}">
        <p14:creationId xmlns:p14="http://schemas.microsoft.com/office/powerpoint/2010/main" val="277609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2582F52-FDDE-CE79-6BFA-CE4D376E30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CB0274-DD2D-8665-62A7-A2A124E434D6}"/>
              </a:ext>
            </a:extLst>
          </p:cNvPr>
          <p:cNvSpPr>
            <a:spLocks noGrp="1"/>
          </p:cNvSpPr>
          <p:nvPr>
            <p:ph type="title"/>
          </p:nvPr>
        </p:nvSpPr>
        <p:spPr/>
        <p:txBody>
          <a:bodyPr>
            <a:normAutofit/>
          </a:bodyPr>
          <a:lstStyle/>
          <a:p>
            <a:r>
              <a:rPr lang="en-GB" dirty="0">
                <a:solidFill>
                  <a:srgbClr val="663300"/>
                </a:solidFill>
              </a:rPr>
              <a:t>1. Young people and psychosis</a:t>
            </a:r>
            <a:endParaRPr lang="en-GB" dirty="0">
              <a:solidFill>
                <a:srgbClr val="663300"/>
              </a:solidFill>
              <a:ea typeface="Microsoft Sans Serif"/>
              <a:cs typeface="Microsoft Sans Serif"/>
            </a:endParaRPr>
          </a:p>
        </p:txBody>
      </p:sp>
      <p:sp>
        <p:nvSpPr>
          <p:cNvPr id="3" name="Content Placeholder 2">
            <a:extLst>
              <a:ext uri="{FF2B5EF4-FFF2-40B4-BE49-F238E27FC236}">
                <a16:creationId xmlns:a16="http://schemas.microsoft.com/office/drawing/2014/main" id="{C9EE4387-8E11-20F5-82CB-1AC1137CD0B7}"/>
              </a:ext>
            </a:extLst>
          </p:cNvPr>
          <p:cNvSpPr>
            <a:spLocks noGrp="1"/>
          </p:cNvSpPr>
          <p:nvPr>
            <p:ph idx="1"/>
          </p:nvPr>
        </p:nvSpPr>
        <p:spPr>
          <a:xfrm>
            <a:off x="1065426" y="1590886"/>
            <a:ext cx="8953040" cy="4356100"/>
          </a:xfrm>
        </p:spPr>
        <p:txBody>
          <a:bodyPr vert="horz" lIns="0" tIns="0" rIns="0" bIns="0" rtlCol="0" anchor="t">
            <a:noAutofit/>
          </a:bodyPr>
          <a:lstStyle/>
          <a:p>
            <a:r>
              <a:rPr lang="en-GB" sz="1800" dirty="0">
                <a:solidFill>
                  <a:srgbClr val="663300"/>
                </a:solidFill>
                <a:ea typeface="Microsoft Sans Serif"/>
                <a:cs typeface="Microsoft Sans Serif"/>
              </a:rPr>
              <a:t>Intersectional invisibility </a:t>
            </a:r>
            <a:r>
              <a:rPr lang="en-GB" sz="1800" b="1" dirty="0">
                <a:solidFill>
                  <a:srgbClr val="663300"/>
                </a:solidFill>
                <a:ea typeface="Microsoft Sans Serif"/>
                <a:cs typeface="Microsoft Sans Serif"/>
              </a:rPr>
              <a:t>thus creates issues for mental health research</a:t>
            </a:r>
            <a:r>
              <a:rPr lang="en-GB" sz="1800" dirty="0">
                <a:solidFill>
                  <a:srgbClr val="663300"/>
                </a:solidFill>
                <a:ea typeface="Microsoft Sans Serif"/>
                <a:cs typeface="Microsoft Sans Serif"/>
              </a:rPr>
              <a:t>:</a:t>
            </a:r>
            <a:endParaRPr lang="en-GB" sz="1800" dirty="0">
              <a:solidFill>
                <a:srgbClr val="663300"/>
              </a:solidFill>
            </a:endParaRPr>
          </a:p>
          <a:p>
            <a:pPr marL="719455" lvl="1" indent="-359410"/>
            <a:r>
              <a:rPr lang="en-GB" sz="1600" dirty="0">
                <a:solidFill>
                  <a:srgbClr val="663300"/>
                </a:solidFill>
              </a:rPr>
              <a:t>Potential participant might then unknowingly rule themselves out (because they can’t rule themselves in)</a:t>
            </a:r>
          </a:p>
          <a:p>
            <a:pPr marL="719455" lvl="1" indent="-359410"/>
            <a:r>
              <a:rPr lang="en-GB" sz="1600" dirty="0">
                <a:solidFill>
                  <a:srgbClr val="663300"/>
                </a:solidFill>
                <a:ea typeface="Microsoft Sans Serif"/>
                <a:cs typeface="Microsoft Sans Serif"/>
              </a:rPr>
              <a:t>They might also not be appropriately offered opportunities to participate (because they aren't 'atypical' cases or its 'too much work' to include them) </a:t>
            </a:r>
          </a:p>
          <a:p>
            <a:pPr marL="719455" lvl="1" indent="-359410"/>
            <a:endParaRPr lang="en-GB" sz="1800" dirty="0">
              <a:solidFill>
                <a:srgbClr val="663300"/>
              </a:solidFill>
              <a:ea typeface="Microsoft Sans Serif"/>
              <a:cs typeface="Microsoft Sans Serif"/>
            </a:endParaRPr>
          </a:p>
          <a:p>
            <a:pPr marL="359410" indent="-359410">
              <a:buFont typeface="Wingdings 2"/>
              <a:buChar char="à"/>
            </a:pPr>
            <a:r>
              <a:rPr lang="en-GB" sz="1800" dirty="0">
                <a:solidFill>
                  <a:srgbClr val="663300"/>
                </a:solidFill>
                <a:ea typeface="Microsoft Sans Serif"/>
                <a:cs typeface="Microsoft Sans Serif"/>
              </a:rPr>
              <a:t>Being excluded from group projects in this way also </a:t>
            </a:r>
            <a:r>
              <a:rPr lang="en-GB" sz="1800" b="1" dirty="0">
                <a:solidFill>
                  <a:srgbClr val="663300"/>
                </a:solidFill>
                <a:ea typeface="Microsoft Sans Serif"/>
                <a:cs typeface="Microsoft Sans Serif"/>
              </a:rPr>
              <a:t>prohibits from individuals taking part in projects that would address that invisibility</a:t>
            </a:r>
            <a:endParaRPr lang="en-US" sz="1800" dirty="0">
              <a:solidFill>
                <a:srgbClr val="000000"/>
              </a:solidFill>
              <a:ea typeface="Microsoft Sans Serif"/>
              <a:cs typeface="Microsoft Sans Serif"/>
            </a:endParaRPr>
          </a:p>
          <a:p>
            <a:pPr marL="719455" lvl="1" indent="-359410">
              <a:buFont typeface="Wingdings 2"/>
              <a:buChar char="à"/>
            </a:pPr>
            <a:r>
              <a:rPr lang="en-GB" sz="1600" dirty="0">
                <a:solidFill>
                  <a:srgbClr val="663300"/>
                </a:solidFill>
              </a:rPr>
              <a:t>E.g. projects around generating and sharing knowledge (</a:t>
            </a:r>
            <a:r>
              <a:rPr lang="en-GB" sz="1600" b="1" dirty="0">
                <a:solidFill>
                  <a:srgbClr val="663300"/>
                </a:solidFill>
              </a:rPr>
              <a:t>like healthcare care research</a:t>
            </a:r>
            <a:r>
              <a:rPr lang="en-GB" sz="1600" dirty="0">
                <a:solidFill>
                  <a:srgbClr val="663300"/>
                </a:solidFill>
              </a:rPr>
              <a:t>)</a:t>
            </a:r>
          </a:p>
          <a:p>
            <a:pPr marL="719455" lvl="1" indent="-359410">
              <a:buFont typeface="Wingdings 2"/>
              <a:buChar char="à"/>
            </a:pPr>
            <a:endParaRPr lang="en-GB" sz="1800" dirty="0">
              <a:solidFill>
                <a:srgbClr val="000000"/>
              </a:solidFill>
            </a:endParaRPr>
          </a:p>
          <a:p>
            <a:pPr marL="359410" indent="-359410">
              <a:buFont typeface="Wingdings 2"/>
              <a:buChar char="à"/>
            </a:pPr>
            <a:r>
              <a:rPr lang="en-GB" sz="1800" dirty="0">
                <a:solidFill>
                  <a:srgbClr val="663300"/>
                </a:solidFill>
                <a:ea typeface="Microsoft Sans Serif"/>
                <a:cs typeface="Microsoft Sans Serif"/>
              </a:rPr>
              <a:t>People who experience intersectional invisibility may then be especially prone to </a:t>
            </a:r>
            <a:r>
              <a:rPr lang="en-GB" sz="1800" b="1" dirty="0">
                <a:solidFill>
                  <a:srgbClr val="663300"/>
                </a:solidFill>
                <a:ea typeface="Microsoft Sans Serif"/>
                <a:cs typeface="Microsoft Sans Serif"/>
              </a:rPr>
              <a:t>hermeneutic injustice</a:t>
            </a:r>
            <a:r>
              <a:rPr lang="en-GB" sz="1800" dirty="0">
                <a:solidFill>
                  <a:srgbClr val="663300"/>
                </a:solidFill>
                <a:ea typeface="Microsoft Sans Serif"/>
                <a:cs typeface="Microsoft Sans Serif"/>
              </a:rPr>
              <a:t> (Fricker 2007)</a:t>
            </a:r>
            <a:endParaRPr lang="en-GB" dirty="0">
              <a:ea typeface="Microsoft Sans Serif"/>
              <a:cs typeface="Microsoft Sans Serif"/>
            </a:endParaRPr>
          </a:p>
          <a:p>
            <a:pPr marL="719455" lvl="1" indent="-359410"/>
            <a:endParaRPr lang="en-GB" sz="1800" dirty="0">
              <a:solidFill>
                <a:srgbClr val="663300"/>
              </a:solidFill>
            </a:endParaRPr>
          </a:p>
          <a:p>
            <a:pPr marL="719455" lvl="1" indent="-359410"/>
            <a:endParaRPr lang="en-GB" sz="1800" dirty="0">
              <a:solidFill>
                <a:srgbClr val="663300"/>
              </a:solidFill>
            </a:endParaRPr>
          </a:p>
          <a:p>
            <a:pPr marL="359410" indent="-359410"/>
            <a:endParaRPr lang="en-GB" sz="1600" b="1" dirty="0">
              <a:solidFill>
                <a:srgbClr val="663300"/>
              </a:solidFill>
            </a:endParaRPr>
          </a:p>
          <a:p>
            <a:pPr marL="0" indent="0">
              <a:buNone/>
            </a:pPr>
            <a:endParaRPr lang="en-GB" sz="1800" dirty="0">
              <a:solidFill>
                <a:srgbClr val="663300"/>
              </a:solidFill>
              <a:ea typeface="Microsoft Sans Serif"/>
              <a:cs typeface="Microsoft Sans Serif"/>
            </a:endParaRPr>
          </a:p>
          <a:p>
            <a:pPr marL="0" indent="0">
              <a:buNone/>
            </a:pPr>
            <a:endParaRPr lang="en-GB" sz="1800" dirty="0">
              <a:solidFill>
                <a:srgbClr val="663300"/>
              </a:solidFill>
            </a:endParaRPr>
          </a:p>
        </p:txBody>
      </p:sp>
      <p:pic>
        <p:nvPicPr>
          <p:cNvPr id="5" name="Picture 4" descr="A group of game pieces&#10;&#10;AI-generated content may be incorrect.">
            <a:extLst>
              <a:ext uri="{FF2B5EF4-FFF2-40B4-BE49-F238E27FC236}">
                <a16:creationId xmlns:a16="http://schemas.microsoft.com/office/drawing/2014/main" id="{7E83A008-8D72-AB1C-CD22-B5F6518216D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8457"/>
            <a:ext cx="1734926" cy="1405481"/>
          </a:xfrm>
          <a:prstGeom prst="rect">
            <a:avLst/>
          </a:prstGeom>
        </p:spPr>
      </p:pic>
    </p:spTree>
    <p:extLst>
      <p:ext uri="{BB962C8B-B14F-4D97-AF65-F5344CB8AC3E}">
        <p14:creationId xmlns:p14="http://schemas.microsoft.com/office/powerpoint/2010/main" val="137365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B016F39-22DE-4BEB-5D26-A08EB65D4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DEA9B-D160-C8EE-F2C1-78AD9119E4FF}"/>
              </a:ext>
            </a:extLst>
          </p:cNvPr>
          <p:cNvSpPr>
            <a:spLocks noGrp="1"/>
          </p:cNvSpPr>
          <p:nvPr>
            <p:ph type="title"/>
          </p:nvPr>
        </p:nvSpPr>
        <p:spPr/>
        <p:txBody>
          <a:bodyPr>
            <a:normAutofit/>
          </a:bodyPr>
          <a:lstStyle/>
          <a:p>
            <a:r>
              <a:rPr lang="en-GB">
                <a:solidFill>
                  <a:srgbClr val="663300"/>
                </a:solidFill>
              </a:rPr>
              <a:t>1. Young people and psychosis</a:t>
            </a:r>
          </a:p>
        </p:txBody>
      </p:sp>
      <p:sp>
        <p:nvSpPr>
          <p:cNvPr id="3" name="Content Placeholder 2">
            <a:extLst>
              <a:ext uri="{FF2B5EF4-FFF2-40B4-BE49-F238E27FC236}">
                <a16:creationId xmlns:a16="http://schemas.microsoft.com/office/drawing/2014/main" id="{2BA2F31A-CE7D-1B39-9980-49E721976485}"/>
              </a:ext>
            </a:extLst>
          </p:cNvPr>
          <p:cNvSpPr>
            <a:spLocks noGrp="1"/>
          </p:cNvSpPr>
          <p:nvPr>
            <p:ph idx="1"/>
          </p:nvPr>
        </p:nvSpPr>
        <p:spPr>
          <a:xfrm>
            <a:off x="1137285" y="1592262"/>
            <a:ext cx="8840904" cy="4356100"/>
          </a:xfrm>
        </p:spPr>
        <p:txBody>
          <a:bodyPr/>
          <a:lstStyle/>
          <a:p>
            <a:pPr marL="0" indent="0">
              <a:buNone/>
            </a:pPr>
            <a:r>
              <a:rPr lang="en-GB" sz="1600" dirty="0">
                <a:solidFill>
                  <a:srgbClr val="663300"/>
                </a:solidFill>
              </a:rPr>
              <a:t>How do we approach investigating epistemic injustice among young people with psychosis?</a:t>
            </a:r>
          </a:p>
          <a:p>
            <a:r>
              <a:rPr lang="en-GB" sz="1600" dirty="0">
                <a:solidFill>
                  <a:srgbClr val="663300"/>
                </a:solidFill>
              </a:rPr>
              <a:t>An </a:t>
            </a:r>
            <a:r>
              <a:rPr lang="en-GB" sz="1600" b="1" dirty="0">
                <a:solidFill>
                  <a:srgbClr val="663300"/>
                </a:solidFill>
              </a:rPr>
              <a:t>intersectional approach</a:t>
            </a:r>
            <a:r>
              <a:rPr lang="en-GB" sz="1600" dirty="0">
                <a:solidFill>
                  <a:srgbClr val="663300"/>
                </a:solidFill>
              </a:rPr>
              <a:t> seems important</a:t>
            </a:r>
          </a:p>
          <a:p>
            <a:r>
              <a:rPr lang="en-GB" sz="1600" dirty="0">
                <a:solidFill>
                  <a:srgbClr val="663300"/>
                </a:solidFill>
              </a:rPr>
              <a:t>Epistemic Injustice is not a widely known term; a </a:t>
            </a:r>
            <a:r>
              <a:rPr lang="en-GB" sz="1600" b="1" dirty="0">
                <a:solidFill>
                  <a:srgbClr val="663300"/>
                </a:solidFill>
              </a:rPr>
              <a:t>phenomenological approach</a:t>
            </a:r>
            <a:r>
              <a:rPr lang="en-GB" sz="1600" dirty="0">
                <a:solidFill>
                  <a:srgbClr val="663300"/>
                </a:solidFill>
              </a:rPr>
              <a:t> will help us identify experiences with the </a:t>
            </a:r>
            <a:r>
              <a:rPr lang="en-GB" sz="1600" i="1" dirty="0">
                <a:solidFill>
                  <a:srgbClr val="663300"/>
                </a:solidFill>
              </a:rPr>
              <a:t>structure</a:t>
            </a:r>
            <a:r>
              <a:rPr lang="en-GB" sz="1600" dirty="0">
                <a:solidFill>
                  <a:srgbClr val="663300"/>
                </a:solidFill>
              </a:rPr>
              <a:t> of epistemic injustice</a:t>
            </a:r>
          </a:p>
          <a:p>
            <a:pPr marL="0" indent="0">
              <a:buNone/>
            </a:pPr>
            <a:endParaRPr lang="en-GB" sz="1600" dirty="0">
              <a:solidFill>
                <a:srgbClr val="663300"/>
              </a:solidFill>
            </a:endParaRPr>
          </a:p>
          <a:p>
            <a:pPr marL="0" indent="0">
              <a:buNone/>
            </a:pPr>
            <a:r>
              <a:rPr lang="en-GB" sz="1600" dirty="0">
                <a:solidFill>
                  <a:srgbClr val="663300"/>
                </a:solidFill>
              </a:rPr>
              <a:t>However, I looked into intersectional IPA studies but was </a:t>
            </a:r>
            <a:r>
              <a:rPr lang="en-GB" sz="1600" b="1" dirty="0">
                <a:solidFill>
                  <a:srgbClr val="663300"/>
                </a:solidFill>
              </a:rPr>
              <a:t>dissatisfied with the interview schedules </a:t>
            </a:r>
            <a:r>
              <a:rPr lang="en-GB" sz="1600" dirty="0">
                <a:solidFill>
                  <a:srgbClr val="663300"/>
                </a:solidFill>
              </a:rPr>
              <a:t>I found (and the lack of resources available!)</a:t>
            </a:r>
          </a:p>
          <a:p>
            <a:pPr marL="0" indent="0">
              <a:buNone/>
            </a:pPr>
            <a:endParaRPr lang="en-GB" sz="1600" dirty="0">
              <a:solidFill>
                <a:srgbClr val="663300"/>
              </a:solidFill>
            </a:endParaRPr>
          </a:p>
          <a:p>
            <a:pPr marL="0" indent="0">
              <a:buNone/>
            </a:pPr>
            <a:r>
              <a:rPr lang="en-GB" sz="1600" dirty="0">
                <a:solidFill>
                  <a:srgbClr val="663300"/>
                </a:solidFill>
              </a:rPr>
              <a:t>Some of the </a:t>
            </a:r>
            <a:r>
              <a:rPr lang="en-GB" sz="1600" b="1" dirty="0">
                <a:solidFill>
                  <a:srgbClr val="663300"/>
                </a:solidFill>
              </a:rPr>
              <a:t>questions were direct </a:t>
            </a:r>
          </a:p>
          <a:p>
            <a:pPr lvl="1"/>
            <a:r>
              <a:rPr lang="en-GB" sz="1600" dirty="0">
                <a:solidFill>
                  <a:srgbClr val="663300"/>
                </a:solidFill>
              </a:rPr>
              <a:t>“Have you ever felt that your gender or race has played a role in missing out on a raise, promotion, and/or key assignment?”</a:t>
            </a:r>
          </a:p>
          <a:p>
            <a:pPr marL="0" indent="0">
              <a:buNone/>
            </a:pPr>
            <a:r>
              <a:rPr lang="en-GB" sz="1600" dirty="0">
                <a:solidFill>
                  <a:srgbClr val="663300"/>
                </a:solidFill>
              </a:rPr>
              <a:t>Sometimes to the point of being </a:t>
            </a:r>
            <a:r>
              <a:rPr lang="en-GB" sz="1600" b="1" dirty="0">
                <a:solidFill>
                  <a:srgbClr val="663300"/>
                </a:solidFill>
              </a:rPr>
              <a:t>too complex</a:t>
            </a:r>
          </a:p>
          <a:p>
            <a:pPr lvl="1"/>
            <a:r>
              <a:rPr lang="en-GB" sz="1600" dirty="0">
                <a:solidFill>
                  <a:srgbClr val="663300"/>
                </a:solidFill>
              </a:rPr>
              <a:t>“Tell me about your experiences as a counsellor educator as it relates to your queer, female, and other intersecting identities.”</a:t>
            </a:r>
            <a:br>
              <a:rPr lang="en-GB" sz="1600" dirty="0">
                <a:solidFill>
                  <a:srgbClr val="663300"/>
                </a:solidFill>
              </a:rPr>
            </a:br>
            <a:endParaRPr lang="en-GB" sz="1600" dirty="0">
              <a:solidFill>
                <a:srgbClr val="663300"/>
              </a:solidFill>
            </a:endParaRPr>
          </a:p>
        </p:txBody>
      </p:sp>
      <p:pic>
        <p:nvPicPr>
          <p:cNvPr id="6" name="Picture 5" descr="Question Cat">
            <a:extLst>
              <a:ext uri="{FF2B5EF4-FFF2-40B4-BE49-F238E27FC236}">
                <a16:creationId xmlns:a16="http://schemas.microsoft.com/office/drawing/2014/main" id="{11FC82A5-5D65-EE18-95D8-A930EA4F5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2625" y="2773829"/>
            <a:ext cx="2619375" cy="2619375"/>
          </a:xfrm>
          <a:prstGeom prst="rect">
            <a:avLst/>
          </a:prstGeom>
        </p:spPr>
      </p:pic>
    </p:spTree>
    <p:extLst>
      <p:ext uri="{BB962C8B-B14F-4D97-AF65-F5344CB8AC3E}">
        <p14:creationId xmlns:p14="http://schemas.microsoft.com/office/powerpoint/2010/main" val="58166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D3E76AF-0CBF-C2A7-EEEF-D60176634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E2A6FB-85CD-3313-81A0-7B866BBDFC83}"/>
              </a:ext>
            </a:extLst>
          </p:cNvPr>
          <p:cNvSpPr>
            <a:spLocks noGrp="1"/>
          </p:cNvSpPr>
          <p:nvPr>
            <p:ph type="title"/>
          </p:nvPr>
        </p:nvSpPr>
        <p:spPr/>
        <p:txBody>
          <a:bodyPr>
            <a:normAutofit/>
          </a:bodyPr>
          <a:lstStyle/>
          <a:p>
            <a:r>
              <a:rPr lang="en-GB">
                <a:solidFill>
                  <a:srgbClr val="663300"/>
                </a:solidFill>
              </a:rPr>
              <a:t>1. Young people and psychosis</a:t>
            </a:r>
          </a:p>
        </p:txBody>
      </p:sp>
      <p:sp>
        <p:nvSpPr>
          <p:cNvPr id="3" name="Content Placeholder 2">
            <a:extLst>
              <a:ext uri="{FF2B5EF4-FFF2-40B4-BE49-F238E27FC236}">
                <a16:creationId xmlns:a16="http://schemas.microsoft.com/office/drawing/2014/main" id="{0D6EFCD8-EB2A-BB54-FCB7-99EA0A025D35}"/>
              </a:ext>
            </a:extLst>
          </p:cNvPr>
          <p:cNvSpPr>
            <a:spLocks noGrp="1"/>
          </p:cNvSpPr>
          <p:nvPr>
            <p:ph idx="1"/>
          </p:nvPr>
        </p:nvSpPr>
        <p:spPr>
          <a:xfrm>
            <a:off x="1137285" y="1592262"/>
            <a:ext cx="7756458" cy="4356100"/>
          </a:xfrm>
        </p:spPr>
        <p:txBody>
          <a:bodyPr/>
          <a:lstStyle/>
          <a:p>
            <a:pPr marL="0" indent="0">
              <a:buNone/>
            </a:pPr>
            <a:endParaRPr lang="en-GB" sz="1600" dirty="0">
              <a:solidFill>
                <a:srgbClr val="663300"/>
              </a:solidFill>
            </a:endParaRPr>
          </a:p>
          <a:p>
            <a:pPr marL="0" indent="0">
              <a:buNone/>
            </a:pPr>
            <a:r>
              <a:rPr lang="en-GB" sz="1600" dirty="0">
                <a:solidFill>
                  <a:srgbClr val="663300"/>
                </a:solidFill>
              </a:rPr>
              <a:t>My concerns:</a:t>
            </a:r>
          </a:p>
          <a:p>
            <a:pPr>
              <a:buFont typeface="+mj-lt"/>
              <a:buAutoNum type="arabicPeriod"/>
            </a:pPr>
            <a:r>
              <a:rPr lang="en-GB" sz="1600" dirty="0">
                <a:solidFill>
                  <a:srgbClr val="663300"/>
                </a:solidFill>
              </a:rPr>
              <a:t>I’m approaching this as an outsider (people might just not like me asking about their identity!)</a:t>
            </a:r>
          </a:p>
          <a:p>
            <a:pPr>
              <a:buFont typeface="+mj-lt"/>
              <a:buAutoNum type="arabicPeriod"/>
            </a:pPr>
            <a:r>
              <a:rPr lang="en-GB" sz="1600" dirty="0">
                <a:solidFill>
                  <a:srgbClr val="663300"/>
                </a:solidFill>
              </a:rPr>
              <a:t>It assumes one has the language/conceptual tools already to articulate this (many with marginalised identities and mental disorder do not; Spencer 2023)</a:t>
            </a:r>
          </a:p>
          <a:p>
            <a:pPr>
              <a:buFont typeface="+mj-lt"/>
              <a:buAutoNum type="arabicPeriod"/>
            </a:pPr>
            <a:r>
              <a:rPr lang="en-GB" sz="1600" dirty="0">
                <a:solidFill>
                  <a:srgbClr val="663300"/>
                </a:solidFill>
              </a:rPr>
              <a:t>Assumes in the nature of the questions that these features of their identity are important to them (some people may be of the attitude that it’s ‘just not that deep’)</a:t>
            </a:r>
          </a:p>
          <a:p>
            <a:pPr>
              <a:buFont typeface="+mj-lt"/>
              <a:buAutoNum type="arabicPeriod"/>
            </a:pPr>
            <a:r>
              <a:rPr lang="en-GB" sz="1600" dirty="0">
                <a:solidFill>
                  <a:srgbClr val="663300"/>
                </a:solidFill>
              </a:rPr>
              <a:t>It possibly excludes people who tentatively identify with particular identity labels</a:t>
            </a:r>
          </a:p>
          <a:p>
            <a:pPr>
              <a:buFont typeface="+mj-lt"/>
              <a:buAutoNum type="arabicPeriod"/>
            </a:pPr>
            <a:endParaRPr lang="en-GB" sz="1600" dirty="0">
              <a:solidFill>
                <a:srgbClr val="663300"/>
              </a:solidFill>
            </a:endParaRPr>
          </a:p>
          <a:p>
            <a:pPr marL="0" indent="0">
              <a:buNone/>
            </a:pPr>
            <a:r>
              <a:rPr lang="en-GB" sz="1600" dirty="0">
                <a:solidFill>
                  <a:srgbClr val="663300"/>
                </a:solidFill>
              </a:rPr>
              <a:t>How then do we investigate those with intersectional identities in a mental health context? </a:t>
            </a:r>
            <a:br>
              <a:rPr lang="en-GB" sz="1600" dirty="0">
                <a:solidFill>
                  <a:srgbClr val="663300"/>
                </a:solidFill>
              </a:rPr>
            </a:br>
            <a:endParaRPr lang="en-GB" sz="1600" dirty="0">
              <a:solidFill>
                <a:srgbClr val="663300"/>
              </a:solidFill>
            </a:endParaRPr>
          </a:p>
        </p:txBody>
      </p:sp>
      <p:pic>
        <p:nvPicPr>
          <p:cNvPr id="5" name="Picture 4" descr="Question Cat">
            <a:extLst>
              <a:ext uri="{FF2B5EF4-FFF2-40B4-BE49-F238E27FC236}">
                <a16:creationId xmlns:a16="http://schemas.microsoft.com/office/drawing/2014/main" id="{4A3BB299-D16F-7799-03C2-ED5A1597ED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2625" y="2773829"/>
            <a:ext cx="2619375" cy="2619375"/>
          </a:xfrm>
          <a:prstGeom prst="rect">
            <a:avLst/>
          </a:prstGeom>
        </p:spPr>
      </p:pic>
    </p:spTree>
    <p:extLst>
      <p:ext uri="{BB962C8B-B14F-4D97-AF65-F5344CB8AC3E}">
        <p14:creationId xmlns:p14="http://schemas.microsoft.com/office/powerpoint/2010/main" val="341668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F95132C-82A1-65C7-C404-4449F4BBF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A0968-D9B6-659C-9401-F8A9B1F17350}"/>
              </a:ext>
            </a:extLst>
          </p:cNvPr>
          <p:cNvSpPr>
            <a:spLocks noGrp="1"/>
          </p:cNvSpPr>
          <p:nvPr>
            <p:ph type="title"/>
          </p:nvPr>
        </p:nvSpPr>
        <p:spPr/>
        <p:txBody>
          <a:bodyPr>
            <a:normAutofit/>
          </a:bodyPr>
          <a:lstStyle/>
          <a:p>
            <a:r>
              <a:rPr lang="en-GB" dirty="0">
                <a:solidFill>
                  <a:srgbClr val="663300"/>
                </a:solidFill>
                <a:ea typeface="Microsoft Sans Serif"/>
                <a:cs typeface="Microsoft Sans Serif"/>
              </a:rPr>
              <a:t>2. Sartre and series identity</a:t>
            </a:r>
          </a:p>
        </p:txBody>
      </p:sp>
      <p:sp>
        <p:nvSpPr>
          <p:cNvPr id="3" name="Content Placeholder 2">
            <a:extLst>
              <a:ext uri="{FF2B5EF4-FFF2-40B4-BE49-F238E27FC236}">
                <a16:creationId xmlns:a16="http://schemas.microsoft.com/office/drawing/2014/main" id="{FF46C12B-8FCE-A5CB-62BD-62311735B6F7}"/>
              </a:ext>
            </a:extLst>
          </p:cNvPr>
          <p:cNvSpPr>
            <a:spLocks noGrp="1"/>
          </p:cNvSpPr>
          <p:nvPr>
            <p:ph idx="1"/>
          </p:nvPr>
        </p:nvSpPr>
        <p:spPr>
          <a:xfrm>
            <a:off x="1137285" y="1456337"/>
            <a:ext cx="8133464" cy="4356100"/>
          </a:xfrm>
        </p:spPr>
        <p:txBody>
          <a:bodyPr vert="horz" lIns="0" tIns="0" rIns="0" bIns="0" rtlCol="0" anchor="t">
            <a:noAutofit/>
          </a:bodyPr>
          <a:lstStyle/>
          <a:p>
            <a:pPr marL="0" indent="0">
              <a:buNone/>
            </a:pPr>
            <a:r>
              <a:rPr lang="en-GB" sz="1800" dirty="0">
                <a:solidFill>
                  <a:srgbClr val="663300"/>
                </a:solidFill>
              </a:rPr>
              <a:t>Jean-Paul </a:t>
            </a:r>
            <a:r>
              <a:rPr lang="en-GB" sz="1800" b="1" dirty="0">
                <a:solidFill>
                  <a:srgbClr val="663300"/>
                </a:solidFill>
              </a:rPr>
              <a:t>Sartre’s distinction between ‘group’ and ‘series’ </a:t>
            </a:r>
            <a:r>
              <a:rPr lang="en-GB" sz="1800" dirty="0">
                <a:solidFill>
                  <a:srgbClr val="663300"/>
                </a:solidFill>
              </a:rPr>
              <a:t>in </a:t>
            </a:r>
            <a:r>
              <a:rPr lang="en-GB" sz="1800" i="1" dirty="0">
                <a:solidFill>
                  <a:srgbClr val="663300"/>
                </a:solidFill>
              </a:rPr>
              <a:t>Critique of Dialectical Reason </a:t>
            </a:r>
            <a:r>
              <a:rPr lang="en-GB" sz="1800" dirty="0">
                <a:solidFill>
                  <a:srgbClr val="663300"/>
                </a:solidFill>
              </a:rPr>
              <a:t>gives us a more useful concepts of identity to work with:</a:t>
            </a:r>
          </a:p>
          <a:p>
            <a:pPr marL="0" indent="0">
              <a:buNone/>
            </a:pPr>
            <a:endParaRPr lang="en-GB" sz="1800" dirty="0">
              <a:solidFill>
                <a:srgbClr val="663300"/>
              </a:solidFill>
            </a:endParaRPr>
          </a:p>
          <a:p>
            <a:pPr marL="359410" indent="-359410"/>
            <a:r>
              <a:rPr lang="en-GB" sz="1800" b="1" dirty="0">
                <a:solidFill>
                  <a:srgbClr val="663300"/>
                </a:solidFill>
                <a:ea typeface="Microsoft Sans Serif"/>
                <a:cs typeface="Microsoft Sans Serif"/>
              </a:rPr>
              <a:t>Series: a passive assemblage of people who have come together because they share a similar, pre-existing social or material situation</a:t>
            </a:r>
          </a:p>
          <a:p>
            <a:pPr marL="719455" lvl="1" indent="-359410"/>
            <a:r>
              <a:rPr lang="en-GB" sz="1800" dirty="0">
                <a:solidFill>
                  <a:srgbClr val="663300"/>
                </a:solidFill>
              </a:rPr>
              <a:t>E.g. people waiting for a bus</a:t>
            </a:r>
          </a:p>
          <a:p>
            <a:pPr marL="359410" indent="-359410"/>
            <a:endParaRPr lang="en-GB" sz="1800" dirty="0">
              <a:solidFill>
                <a:srgbClr val="663300"/>
              </a:solidFill>
            </a:endParaRPr>
          </a:p>
          <a:p>
            <a:pPr marL="359410" indent="-359410"/>
            <a:r>
              <a:rPr lang="en-GB" sz="1800" b="1" dirty="0">
                <a:solidFill>
                  <a:srgbClr val="663300"/>
                </a:solidFill>
              </a:rPr>
              <a:t>Group: people undertaking a common goal</a:t>
            </a:r>
          </a:p>
          <a:p>
            <a:pPr marL="719455" lvl="1" indent="-359410"/>
            <a:r>
              <a:rPr lang="en-GB" sz="1800" dirty="0">
                <a:solidFill>
                  <a:srgbClr val="663300"/>
                </a:solidFill>
              </a:rPr>
              <a:t>E.g. people protesting poor bus service</a:t>
            </a:r>
          </a:p>
          <a:p>
            <a:pPr marL="719455" lvl="1" indent="-359410"/>
            <a:endParaRPr lang="en-GB" sz="1800" dirty="0">
              <a:solidFill>
                <a:srgbClr val="663300"/>
              </a:solidFill>
            </a:endParaRPr>
          </a:p>
          <a:p>
            <a:pPr marL="359410" indent="-359410"/>
            <a:r>
              <a:rPr lang="en-GB" sz="1800" dirty="0">
                <a:solidFill>
                  <a:srgbClr val="663300"/>
                </a:solidFill>
              </a:rPr>
              <a:t>A </a:t>
            </a:r>
            <a:r>
              <a:rPr lang="en-GB" sz="1800" b="1" dirty="0">
                <a:solidFill>
                  <a:srgbClr val="663300"/>
                </a:solidFill>
              </a:rPr>
              <a:t>series can morph into a group and vice versa</a:t>
            </a:r>
            <a:r>
              <a:rPr lang="en-GB" sz="1800" dirty="0">
                <a:solidFill>
                  <a:srgbClr val="663300"/>
                </a:solidFill>
              </a:rPr>
              <a:t>, depending on how (if at all) individuals respond to their shared conditions</a:t>
            </a:r>
          </a:p>
        </p:txBody>
      </p:sp>
      <p:pic>
        <p:nvPicPr>
          <p:cNvPr id="9" name="Picture 8" descr="A group of people standing on the side of a road&#10;&#10;AI-generated content may be incorrect.">
            <a:extLst>
              <a:ext uri="{FF2B5EF4-FFF2-40B4-BE49-F238E27FC236}">
                <a16:creationId xmlns:a16="http://schemas.microsoft.com/office/drawing/2014/main" id="{D7F9C2A9-7722-355A-2B4A-2215B80786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347553" y="2452512"/>
            <a:ext cx="2712016" cy="2128541"/>
          </a:xfrm>
          <a:prstGeom prst="rect">
            <a:avLst/>
          </a:prstGeom>
        </p:spPr>
      </p:pic>
    </p:spTree>
    <p:extLst>
      <p:ext uri="{BB962C8B-B14F-4D97-AF65-F5344CB8AC3E}">
        <p14:creationId xmlns:p14="http://schemas.microsoft.com/office/powerpoint/2010/main" val="190766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D087C78E-3D76-5A42-1177-96FDBD939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F97B7-E443-F7FB-381E-02AB2D0E1498}"/>
              </a:ext>
            </a:extLst>
          </p:cNvPr>
          <p:cNvSpPr>
            <a:spLocks noGrp="1"/>
          </p:cNvSpPr>
          <p:nvPr>
            <p:ph type="title"/>
          </p:nvPr>
        </p:nvSpPr>
        <p:spPr/>
        <p:txBody>
          <a:bodyPr>
            <a:normAutofit/>
          </a:bodyPr>
          <a:lstStyle/>
          <a:p>
            <a:r>
              <a:rPr lang="en-GB" dirty="0">
                <a:solidFill>
                  <a:srgbClr val="663300"/>
                </a:solidFill>
                <a:ea typeface="Microsoft Sans Serif"/>
                <a:cs typeface="Microsoft Sans Serif"/>
              </a:rPr>
              <a:t>2. Sartre and series identity</a:t>
            </a:r>
          </a:p>
        </p:txBody>
      </p:sp>
      <p:sp>
        <p:nvSpPr>
          <p:cNvPr id="3" name="Content Placeholder 2">
            <a:extLst>
              <a:ext uri="{FF2B5EF4-FFF2-40B4-BE49-F238E27FC236}">
                <a16:creationId xmlns:a16="http://schemas.microsoft.com/office/drawing/2014/main" id="{A8290BBB-3D0F-447C-F692-37042E8CDBE9}"/>
              </a:ext>
            </a:extLst>
          </p:cNvPr>
          <p:cNvSpPr>
            <a:spLocks noGrp="1"/>
          </p:cNvSpPr>
          <p:nvPr>
            <p:ph idx="1"/>
          </p:nvPr>
        </p:nvSpPr>
        <p:spPr>
          <a:xfrm>
            <a:off x="1187967" y="1019076"/>
            <a:ext cx="7445242" cy="4356100"/>
          </a:xfrm>
        </p:spPr>
        <p:txBody>
          <a:bodyPr vert="horz" lIns="0" tIns="0" rIns="0" bIns="0" rtlCol="0" anchor="t">
            <a:noAutofit/>
          </a:bodyPr>
          <a:lstStyle/>
          <a:p>
            <a:pPr marL="0" indent="0">
              <a:buNone/>
            </a:pPr>
            <a:endParaRPr lang="en-GB" sz="1800" dirty="0">
              <a:solidFill>
                <a:srgbClr val="663300"/>
              </a:solidFill>
            </a:endParaRPr>
          </a:p>
          <a:p>
            <a:pPr marL="0" indent="0">
              <a:buNone/>
            </a:pPr>
            <a:r>
              <a:rPr lang="en-GB" sz="1800" dirty="0">
                <a:solidFill>
                  <a:srgbClr val="663300"/>
                </a:solidFill>
                <a:ea typeface="Microsoft Sans Serif"/>
                <a:cs typeface="Microsoft Sans Serif"/>
              </a:rPr>
              <a:t>These terms may also apply to the category ‘mentally ill’:</a:t>
            </a:r>
            <a:endParaRPr lang="en-GB" sz="1800" dirty="0">
              <a:solidFill>
                <a:srgbClr val="663300"/>
              </a:solidFill>
            </a:endParaRPr>
          </a:p>
          <a:p>
            <a:pPr marL="359410" indent="-359410"/>
            <a:r>
              <a:rPr lang="en-GB" sz="1800" b="1" dirty="0">
                <a:solidFill>
                  <a:srgbClr val="663300"/>
                </a:solidFill>
                <a:ea typeface="Microsoft Sans Serif"/>
                <a:cs typeface="Microsoft Sans Serif"/>
              </a:rPr>
              <a:t>Individuals may form a series ‘young people with psychosis’ when facing similar historical and social situations</a:t>
            </a:r>
          </a:p>
          <a:p>
            <a:pPr marL="719455" lvl="1" indent="-359410"/>
            <a:r>
              <a:rPr lang="en-GB" sz="1800" dirty="0">
                <a:solidFill>
                  <a:srgbClr val="663300"/>
                </a:solidFill>
                <a:ea typeface="Microsoft Sans Serif"/>
                <a:cs typeface="Microsoft Sans Serif"/>
              </a:rPr>
              <a:t>E.g. they may face similar problems, like stigma, similar choices (therapy or medication), congregate in similar spaces (online, at hospitals) despite differences between them</a:t>
            </a:r>
            <a:endParaRPr lang="en-GB" sz="1800" dirty="0">
              <a:solidFill>
                <a:srgbClr val="663300"/>
              </a:solidFill>
            </a:endParaRPr>
          </a:p>
          <a:p>
            <a:pPr marL="719455" lvl="1" indent="-359410"/>
            <a:endParaRPr lang="en-GB" sz="1800" dirty="0">
              <a:solidFill>
                <a:srgbClr val="663300"/>
              </a:solidFill>
            </a:endParaRPr>
          </a:p>
          <a:p>
            <a:pPr marL="359410" indent="-359410"/>
            <a:r>
              <a:rPr lang="en-GB" sz="1800" dirty="0">
                <a:solidFill>
                  <a:srgbClr val="663300"/>
                </a:solidFill>
                <a:ea typeface="Microsoft Sans Serif"/>
                <a:cs typeface="Microsoft Sans Serif"/>
              </a:rPr>
              <a:t>Likewise, </a:t>
            </a:r>
            <a:r>
              <a:rPr lang="en-GB" sz="1800" b="1" dirty="0">
                <a:solidFill>
                  <a:srgbClr val="663300"/>
                </a:solidFill>
                <a:ea typeface="Microsoft Sans Serif"/>
                <a:cs typeface="Microsoft Sans Serif"/>
              </a:rPr>
              <a:t>individuals may form a group 'Youth Advisory Group' when actively taking part in a project or goal</a:t>
            </a:r>
          </a:p>
          <a:p>
            <a:pPr marL="719455" lvl="1" indent="-359410"/>
            <a:r>
              <a:rPr lang="en-GB" sz="1800" dirty="0">
                <a:solidFill>
                  <a:srgbClr val="663300"/>
                </a:solidFill>
                <a:ea typeface="Microsoft Sans Serif"/>
                <a:cs typeface="Microsoft Sans Serif"/>
              </a:rPr>
              <a:t>E.g. focus groups, protesting, </a:t>
            </a:r>
            <a:r>
              <a:rPr lang="en-GB" sz="1800" b="1" u="sng" dirty="0">
                <a:solidFill>
                  <a:srgbClr val="663300"/>
                </a:solidFill>
                <a:ea typeface="Microsoft Sans Serif"/>
                <a:cs typeface="Microsoft Sans Serif"/>
              </a:rPr>
              <a:t>education, and knowledge exchange</a:t>
            </a:r>
          </a:p>
          <a:p>
            <a:pPr marL="719455" lvl="1" indent="-359410"/>
            <a:endParaRPr lang="en-GB" sz="1800" b="1" u="sng" dirty="0">
              <a:solidFill>
                <a:srgbClr val="663300"/>
              </a:solidFill>
            </a:endParaRPr>
          </a:p>
          <a:p>
            <a:pPr marL="359410" indent="-359410"/>
            <a:r>
              <a:rPr lang="en-GB" sz="1800" b="1" dirty="0">
                <a:solidFill>
                  <a:srgbClr val="663300"/>
                </a:solidFill>
                <a:ea typeface="Microsoft Sans Serif"/>
                <a:cs typeface="Microsoft Sans Serif"/>
              </a:rPr>
              <a:t>For Young (2008), identity categories like 'women' are series</a:t>
            </a:r>
            <a:endParaRPr lang="en-GB" sz="1800" b="1" dirty="0">
              <a:solidFill>
                <a:srgbClr val="663300"/>
              </a:solidFill>
            </a:endParaRPr>
          </a:p>
          <a:p>
            <a:pPr marL="0" indent="0">
              <a:buNone/>
            </a:pPr>
            <a:endParaRPr lang="en-GB" sz="1800" b="1" dirty="0">
              <a:solidFill>
                <a:srgbClr val="663300"/>
              </a:solidFill>
            </a:endParaRPr>
          </a:p>
        </p:txBody>
      </p:sp>
      <p:pic>
        <p:nvPicPr>
          <p:cNvPr id="4" name="Picture 3" descr="A group of people standing on the side of a road&#10;&#10;AI-generated content may be incorrect.">
            <a:extLst>
              <a:ext uri="{FF2B5EF4-FFF2-40B4-BE49-F238E27FC236}">
                <a16:creationId xmlns:a16="http://schemas.microsoft.com/office/drawing/2014/main" id="{050F24B9-FE97-A233-05BA-072CCE982BC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347553" y="2452512"/>
            <a:ext cx="2712016" cy="2128541"/>
          </a:xfrm>
          <a:prstGeom prst="rect">
            <a:avLst/>
          </a:prstGeom>
        </p:spPr>
      </p:pic>
    </p:spTree>
    <p:extLst>
      <p:ext uri="{BB962C8B-B14F-4D97-AF65-F5344CB8AC3E}">
        <p14:creationId xmlns:p14="http://schemas.microsoft.com/office/powerpoint/2010/main" val="308066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B3F5657-B6C8-002D-9707-53CED22AF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7718A-5E12-2A3B-F457-1727B00C271E}"/>
              </a:ext>
            </a:extLst>
          </p:cNvPr>
          <p:cNvSpPr>
            <a:spLocks noGrp="1"/>
          </p:cNvSpPr>
          <p:nvPr>
            <p:ph type="title"/>
          </p:nvPr>
        </p:nvSpPr>
        <p:spPr/>
        <p:txBody>
          <a:bodyPr>
            <a:normAutofit/>
          </a:bodyPr>
          <a:lstStyle/>
          <a:p>
            <a:r>
              <a:rPr lang="en-GB" dirty="0">
                <a:solidFill>
                  <a:srgbClr val="663300"/>
                </a:solidFill>
                <a:ea typeface="Microsoft Sans Serif"/>
                <a:cs typeface="Microsoft Sans Serif"/>
              </a:rPr>
              <a:t>2. Sartre and series identity</a:t>
            </a:r>
          </a:p>
        </p:txBody>
      </p:sp>
      <p:sp>
        <p:nvSpPr>
          <p:cNvPr id="3" name="Content Placeholder 2">
            <a:extLst>
              <a:ext uri="{FF2B5EF4-FFF2-40B4-BE49-F238E27FC236}">
                <a16:creationId xmlns:a16="http://schemas.microsoft.com/office/drawing/2014/main" id="{4864604B-3B68-3702-C9AD-E2F3E4870EE9}"/>
              </a:ext>
            </a:extLst>
          </p:cNvPr>
          <p:cNvSpPr>
            <a:spLocks noGrp="1"/>
          </p:cNvSpPr>
          <p:nvPr>
            <p:ph idx="1"/>
          </p:nvPr>
        </p:nvSpPr>
        <p:spPr>
          <a:xfrm>
            <a:off x="1187967" y="1019076"/>
            <a:ext cx="7445242" cy="4356100"/>
          </a:xfrm>
        </p:spPr>
        <p:txBody>
          <a:bodyPr vert="horz" lIns="0" tIns="0" rIns="0" bIns="0" rtlCol="0" anchor="t">
            <a:noAutofit/>
          </a:bodyPr>
          <a:lstStyle/>
          <a:p>
            <a:pPr marL="0" indent="0">
              <a:buNone/>
            </a:pPr>
            <a:endParaRPr lang="en-GB" sz="1800" dirty="0">
              <a:solidFill>
                <a:srgbClr val="663300"/>
              </a:solidFill>
            </a:endParaRPr>
          </a:p>
          <a:p>
            <a:pPr marL="0" indent="0">
              <a:buNone/>
            </a:pPr>
            <a:r>
              <a:rPr lang="en-GB" sz="1800" dirty="0">
                <a:solidFill>
                  <a:srgbClr val="663300"/>
                </a:solidFill>
                <a:ea typeface="Microsoft Sans Serif"/>
                <a:cs typeface="Microsoft Sans Serif"/>
              </a:rPr>
              <a:t>The strengths of this view:</a:t>
            </a:r>
          </a:p>
          <a:p>
            <a:r>
              <a:rPr lang="en-GB" sz="1800" b="1" dirty="0">
                <a:solidFill>
                  <a:srgbClr val="663300"/>
                </a:solidFill>
                <a:ea typeface="Microsoft Sans Serif"/>
                <a:cs typeface="Microsoft Sans Serif"/>
              </a:rPr>
              <a:t>Series and group identity is fluid; people move in and out of their groups and series</a:t>
            </a:r>
          </a:p>
          <a:p>
            <a:endParaRPr lang="en-GB" sz="1800" b="1" dirty="0">
              <a:solidFill>
                <a:srgbClr val="663300"/>
              </a:solidFill>
              <a:ea typeface="Microsoft Sans Serif"/>
              <a:cs typeface="Microsoft Sans Serif"/>
            </a:endParaRPr>
          </a:p>
          <a:p>
            <a:r>
              <a:rPr lang="en-GB" sz="1800" b="1" dirty="0">
                <a:solidFill>
                  <a:srgbClr val="663300"/>
                </a:solidFill>
                <a:ea typeface="Microsoft Sans Serif"/>
                <a:cs typeface="Microsoft Sans Serif"/>
              </a:rPr>
              <a:t>We can have identity without Identity™</a:t>
            </a:r>
          </a:p>
          <a:p>
            <a:pPr lvl="1"/>
            <a:r>
              <a:rPr lang="en-GB" sz="1600" dirty="0">
                <a:solidFill>
                  <a:srgbClr val="663300"/>
                </a:solidFill>
                <a:ea typeface="Microsoft Sans Serif"/>
                <a:cs typeface="Microsoft Sans Serif"/>
              </a:rPr>
              <a:t>We might call series identity loose ‘affiliation’ or ‘kinship’</a:t>
            </a:r>
          </a:p>
          <a:p>
            <a:pPr lvl="1"/>
            <a:r>
              <a:rPr lang="en-GB" sz="1600" dirty="0">
                <a:solidFill>
                  <a:srgbClr val="663300"/>
                </a:solidFill>
                <a:ea typeface="Microsoft Sans Serif"/>
                <a:cs typeface="Microsoft Sans Serif"/>
              </a:rPr>
              <a:t>This may be more faithful to the </a:t>
            </a:r>
            <a:r>
              <a:rPr lang="en-GB" sz="1600" i="1" dirty="0">
                <a:solidFill>
                  <a:srgbClr val="663300"/>
                </a:solidFill>
                <a:ea typeface="Microsoft Sans Serif"/>
                <a:cs typeface="Microsoft Sans Serif"/>
              </a:rPr>
              <a:t>phenomenology</a:t>
            </a:r>
            <a:r>
              <a:rPr lang="en-GB" sz="1600" dirty="0">
                <a:solidFill>
                  <a:srgbClr val="663300"/>
                </a:solidFill>
                <a:ea typeface="Microsoft Sans Serif"/>
                <a:cs typeface="Microsoft Sans Serif"/>
              </a:rPr>
              <a:t> of identification</a:t>
            </a:r>
          </a:p>
          <a:p>
            <a:pPr lvl="1"/>
            <a:endParaRPr lang="en-GB" sz="1600" dirty="0">
              <a:solidFill>
                <a:srgbClr val="663300"/>
              </a:solidFill>
              <a:ea typeface="Microsoft Sans Serif"/>
              <a:cs typeface="Microsoft Sans Serif"/>
            </a:endParaRPr>
          </a:p>
          <a:p>
            <a:r>
              <a:rPr lang="en-GB" sz="1800" b="1" dirty="0">
                <a:solidFill>
                  <a:srgbClr val="663300"/>
                </a:solidFill>
                <a:ea typeface="Microsoft Sans Serif"/>
                <a:cs typeface="Microsoft Sans Serif"/>
              </a:rPr>
              <a:t>The series we belong to will be varied, diverse and overlapping</a:t>
            </a:r>
          </a:p>
          <a:p>
            <a:pPr lvl="1"/>
            <a:r>
              <a:rPr lang="en-GB" sz="1600" dirty="0">
                <a:solidFill>
                  <a:srgbClr val="663300"/>
                </a:solidFill>
                <a:ea typeface="Microsoft Sans Serif"/>
                <a:cs typeface="Microsoft Sans Serif"/>
              </a:rPr>
              <a:t>This captures intersectionality in a complex way as well as the variety of identities which matter to people that are not covered well in demographic forms (e.g. being an only child, being a pet owner)</a:t>
            </a:r>
          </a:p>
          <a:p>
            <a:pPr lvl="1"/>
            <a:r>
              <a:rPr lang="en-GB" sz="1600" dirty="0">
                <a:solidFill>
                  <a:srgbClr val="663300"/>
                </a:solidFill>
                <a:ea typeface="Microsoft Sans Serif"/>
                <a:cs typeface="Microsoft Sans Serif"/>
              </a:rPr>
              <a:t>It is also non-trivial; many things matter to us and shape who we are</a:t>
            </a:r>
            <a:endParaRPr lang="en-GB" sz="1600" dirty="0">
              <a:solidFill>
                <a:srgbClr val="663300"/>
              </a:solidFill>
            </a:endParaRPr>
          </a:p>
          <a:p>
            <a:pPr marL="0" indent="0">
              <a:buNone/>
            </a:pPr>
            <a:endParaRPr lang="en-GB" sz="1800" b="1" dirty="0">
              <a:solidFill>
                <a:srgbClr val="663300"/>
              </a:solidFill>
            </a:endParaRPr>
          </a:p>
        </p:txBody>
      </p:sp>
      <p:pic>
        <p:nvPicPr>
          <p:cNvPr id="4" name="Picture 3" descr="A group of people standing on the side of a road&#10;&#10;AI-generated content may be incorrect.">
            <a:extLst>
              <a:ext uri="{FF2B5EF4-FFF2-40B4-BE49-F238E27FC236}">
                <a16:creationId xmlns:a16="http://schemas.microsoft.com/office/drawing/2014/main" id="{92A21E77-4F57-3C44-6698-621D916C722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347553" y="2452512"/>
            <a:ext cx="2712016" cy="2128541"/>
          </a:xfrm>
          <a:prstGeom prst="rect">
            <a:avLst/>
          </a:prstGeom>
        </p:spPr>
      </p:pic>
    </p:spTree>
    <p:extLst>
      <p:ext uri="{BB962C8B-B14F-4D97-AF65-F5344CB8AC3E}">
        <p14:creationId xmlns:p14="http://schemas.microsoft.com/office/powerpoint/2010/main" val="17408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D950A8B7-8DA6-9B37-E155-EA7B429EB8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1CD8E-3C1F-EBA0-8C18-49D280D9DBF8}"/>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3. The method</a:t>
            </a:r>
            <a:endParaRPr lang="en-US" dirty="0"/>
          </a:p>
        </p:txBody>
      </p:sp>
      <p:sp>
        <p:nvSpPr>
          <p:cNvPr id="11" name="Content Placeholder 2">
            <a:extLst>
              <a:ext uri="{FF2B5EF4-FFF2-40B4-BE49-F238E27FC236}">
                <a16:creationId xmlns:a16="http://schemas.microsoft.com/office/drawing/2014/main" id="{E7562C6C-F95D-5D94-05EB-094AB58C265A}"/>
              </a:ext>
            </a:extLst>
          </p:cNvPr>
          <p:cNvSpPr>
            <a:spLocks noGrp="1"/>
          </p:cNvSpPr>
          <p:nvPr>
            <p:ph idx="1"/>
          </p:nvPr>
        </p:nvSpPr>
        <p:spPr>
          <a:xfrm>
            <a:off x="1169859" y="1250950"/>
            <a:ext cx="10406063" cy="4356100"/>
          </a:xfrm>
        </p:spPr>
        <p:txBody>
          <a:bodyPr vert="horz" lIns="0" tIns="0" rIns="0" bIns="0" rtlCol="0" anchor="t">
            <a:noAutofit/>
          </a:bodyPr>
          <a:lstStyle/>
          <a:p>
            <a:r>
              <a:rPr lang="en-GB" sz="1800" b="1" dirty="0">
                <a:solidFill>
                  <a:srgbClr val="663300"/>
                </a:solidFill>
              </a:rPr>
              <a:t>Developed from Cachia (2023)</a:t>
            </a:r>
            <a:r>
              <a:rPr lang="en-GB" sz="1800" dirty="0">
                <a:solidFill>
                  <a:srgbClr val="663300"/>
                </a:solidFill>
              </a:rPr>
              <a:t>, “Examining Processes Using The Lifeline Interview Technique: A researcher’s note”</a:t>
            </a:r>
          </a:p>
          <a:p>
            <a:r>
              <a:rPr lang="en-GB" sz="1800" dirty="0">
                <a:solidFill>
                  <a:srgbClr val="663300"/>
                </a:solidFill>
              </a:rPr>
              <a:t>Presenting your whole life as a </a:t>
            </a:r>
            <a:r>
              <a:rPr lang="en-GB" sz="1800" b="1" dirty="0">
                <a:solidFill>
                  <a:srgbClr val="663300"/>
                </a:solidFill>
              </a:rPr>
              <a:t>narrative can be tricky</a:t>
            </a:r>
            <a:r>
              <a:rPr lang="en-GB" sz="1800" dirty="0">
                <a:solidFill>
                  <a:srgbClr val="663300"/>
                </a:solidFill>
              </a:rPr>
              <a:t>; I decided to </a:t>
            </a:r>
            <a:r>
              <a:rPr lang="en-GB" sz="1800" b="1" dirty="0">
                <a:solidFill>
                  <a:srgbClr val="663300"/>
                </a:solidFill>
              </a:rPr>
              <a:t>start small </a:t>
            </a:r>
            <a:r>
              <a:rPr lang="en-GB" sz="1800" dirty="0">
                <a:solidFill>
                  <a:srgbClr val="663300"/>
                </a:solidFill>
              </a:rPr>
              <a:t>with just an overview of the participant’s week:</a:t>
            </a:r>
          </a:p>
          <a:p>
            <a:endParaRPr lang="en-GB" sz="1800" dirty="0">
              <a:solidFill>
                <a:srgbClr val="663300"/>
              </a:solidFill>
            </a:endParaRPr>
          </a:p>
          <a:p>
            <a:pPr marL="0" indent="0" algn="ctr">
              <a:buNone/>
            </a:pPr>
            <a:r>
              <a:rPr lang="en-GB" sz="1600" i="1" dirty="0">
                <a:solidFill>
                  <a:srgbClr val="663300"/>
                </a:solidFill>
              </a:rPr>
              <a:t>“The aim of this interview is to get an overview of who you are as a person, what kinds of groups and communities you are a part of and what your conversations about your mental health, if any, are like. </a:t>
            </a:r>
          </a:p>
          <a:p>
            <a:pPr marL="0" indent="0" algn="ctr">
              <a:buNone/>
            </a:pPr>
            <a:r>
              <a:rPr lang="en-GB" sz="1600" i="1" dirty="0">
                <a:solidFill>
                  <a:srgbClr val="663300"/>
                </a:solidFill>
              </a:rPr>
              <a:t>To start, we will carry out an exercise to get a shape of your day-to-day life. This will involve drawing a timeline representing your week, starting on Monday and ending on Sunday. Mark on the timeline the typical things you might do each day. It doesn’t matter if you don’t do them every week, or if you haven’t done them for a little while.</a:t>
            </a:r>
          </a:p>
          <a:p>
            <a:pPr marL="0" indent="0" algn="ctr">
              <a:buNone/>
            </a:pPr>
            <a:r>
              <a:rPr lang="en-GB" sz="1600" i="1" dirty="0">
                <a:solidFill>
                  <a:srgbClr val="663300"/>
                </a:solidFill>
              </a:rPr>
              <a:t>You can draw or write to represent anything significant that happens as part of your routine, including places you go, things you do, anything you enjoy or anything you don’t.  In particular, make a note of people you meet or spend time with (e.g. friends, family, work colleagues, even pets!) </a:t>
            </a:r>
          </a:p>
          <a:p>
            <a:pPr marL="0" indent="0" algn="ctr">
              <a:buNone/>
            </a:pPr>
            <a:r>
              <a:rPr lang="en-GB" sz="1600" i="1" dirty="0">
                <a:solidFill>
                  <a:srgbClr val="663300"/>
                </a:solidFill>
              </a:rPr>
              <a:t>If it is easier, draw a timeline for what you did last week.”</a:t>
            </a:r>
          </a:p>
          <a:p>
            <a:pPr marL="0" indent="0">
              <a:buNone/>
            </a:pPr>
            <a:endParaRPr lang="en-GB" sz="1600" dirty="0">
              <a:solidFill>
                <a:srgbClr val="663300"/>
              </a:solidFill>
            </a:endParaRPr>
          </a:p>
        </p:txBody>
      </p:sp>
    </p:spTree>
    <p:extLst>
      <p:ext uri="{BB962C8B-B14F-4D97-AF65-F5344CB8AC3E}">
        <p14:creationId xmlns:p14="http://schemas.microsoft.com/office/powerpoint/2010/main" val="386955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DE7245F6-8D86-E25F-1A34-BE20A8825B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59811-A536-E9D4-0B51-F91AF87E9C86}"/>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3. The method</a:t>
            </a:r>
            <a:endParaRPr lang="en-US" dirty="0"/>
          </a:p>
        </p:txBody>
      </p:sp>
      <p:sp>
        <p:nvSpPr>
          <p:cNvPr id="11" name="Content Placeholder 2">
            <a:extLst>
              <a:ext uri="{FF2B5EF4-FFF2-40B4-BE49-F238E27FC236}">
                <a16:creationId xmlns:a16="http://schemas.microsoft.com/office/drawing/2014/main" id="{99AA5887-0411-BD7E-3110-DF77BA94D0DB}"/>
              </a:ext>
            </a:extLst>
          </p:cNvPr>
          <p:cNvSpPr>
            <a:spLocks noGrp="1"/>
          </p:cNvSpPr>
          <p:nvPr>
            <p:ph idx="1"/>
          </p:nvPr>
        </p:nvSpPr>
        <p:spPr>
          <a:xfrm>
            <a:off x="1187966" y="1019076"/>
            <a:ext cx="7388143" cy="4356100"/>
          </a:xfrm>
        </p:spPr>
        <p:txBody>
          <a:bodyPr vert="horz" lIns="0" tIns="0" rIns="0" bIns="0" rtlCol="0" anchor="t">
            <a:noAutofit/>
          </a:bodyPr>
          <a:lstStyle/>
          <a:p>
            <a:pPr marL="0" indent="0">
              <a:buNone/>
            </a:pPr>
            <a:endParaRPr lang="en-GB" sz="1800" dirty="0">
              <a:solidFill>
                <a:srgbClr val="663300"/>
              </a:solidFill>
            </a:endParaRPr>
          </a:p>
          <a:p>
            <a:r>
              <a:rPr lang="en-GB" sz="1800" dirty="0">
                <a:solidFill>
                  <a:srgbClr val="663300"/>
                </a:solidFill>
              </a:rPr>
              <a:t>Aim: to get an overview of some of the participant’s series and groups</a:t>
            </a:r>
          </a:p>
          <a:p>
            <a:endParaRPr lang="en-GB" sz="1800" dirty="0">
              <a:solidFill>
                <a:srgbClr val="663300"/>
              </a:solidFill>
            </a:endParaRPr>
          </a:p>
          <a:p>
            <a:r>
              <a:rPr lang="en-GB" sz="1800" dirty="0">
                <a:solidFill>
                  <a:srgbClr val="663300"/>
                </a:solidFill>
              </a:rPr>
              <a:t>Rational: we participate in the series and groups that are meaningful to us on a semi-regular basis</a:t>
            </a:r>
          </a:p>
          <a:p>
            <a:endParaRPr lang="en-GB" sz="1800" dirty="0">
              <a:solidFill>
                <a:srgbClr val="663300"/>
              </a:solidFill>
            </a:endParaRPr>
          </a:p>
          <a:p>
            <a:r>
              <a:rPr lang="en-GB" sz="1800" dirty="0">
                <a:solidFill>
                  <a:srgbClr val="663300"/>
                </a:solidFill>
              </a:rPr>
              <a:t>We can then uncover in the interview how the participant experiences ‘belongingness’ in those groups…</a:t>
            </a:r>
          </a:p>
          <a:p>
            <a:pPr lvl="1"/>
            <a:r>
              <a:rPr lang="en-GB" sz="1600" dirty="0">
                <a:solidFill>
                  <a:srgbClr val="663300"/>
                </a:solidFill>
              </a:rPr>
              <a:t>“Can you give me an example of when your mental health has had an impact on one of your day-to-day activities?”</a:t>
            </a:r>
          </a:p>
          <a:p>
            <a:pPr lvl="1"/>
            <a:endParaRPr lang="en-GB" sz="1600" dirty="0">
              <a:solidFill>
                <a:srgbClr val="663300"/>
              </a:solidFill>
            </a:endParaRPr>
          </a:p>
          <a:p>
            <a:r>
              <a:rPr lang="en-GB" sz="1800" dirty="0">
                <a:solidFill>
                  <a:srgbClr val="663300"/>
                </a:solidFill>
              </a:rPr>
              <a:t>… and consequently where epistemic injustice occurs</a:t>
            </a:r>
          </a:p>
          <a:p>
            <a:pPr lvl="1"/>
            <a:r>
              <a:rPr lang="en-GB" sz="1600" dirty="0">
                <a:solidFill>
                  <a:srgbClr val="663300"/>
                </a:solidFill>
              </a:rPr>
              <a:t>My working assumption is that epistemic injustice is socially alienating</a:t>
            </a:r>
          </a:p>
        </p:txBody>
      </p:sp>
      <p:pic>
        <p:nvPicPr>
          <p:cNvPr id="4" name="Picture 3" descr="Blueprint of a residential house">
            <a:extLst>
              <a:ext uri="{FF2B5EF4-FFF2-40B4-BE49-F238E27FC236}">
                <a16:creationId xmlns:a16="http://schemas.microsoft.com/office/drawing/2014/main" id="{A2F8DEEC-7D55-F519-B221-712BC6C97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1986" y="2138577"/>
            <a:ext cx="3548843" cy="2375672"/>
          </a:xfrm>
          <a:prstGeom prst="rect">
            <a:avLst/>
          </a:prstGeom>
        </p:spPr>
      </p:pic>
    </p:spTree>
    <p:extLst>
      <p:ext uri="{BB962C8B-B14F-4D97-AF65-F5344CB8AC3E}">
        <p14:creationId xmlns:p14="http://schemas.microsoft.com/office/powerpoint/2010/main" val="255245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E515141D-53B9-A812-587C-EF879F1B0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AA321F-0368-268E-CC59-846FDFA62EAD}"/>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3. The method</a:t>
            </a:r>
            <a:endParaRPr lang="en-US" dirty="0"/>
          </a:p>
        </p:txBody>
      </p:sp>
      <p:pic>
        <p:nvPicPr>
          <p:cNvPr id="6" name="Picture 5" descr="A whiteboard with writing on it&#10;&#10;AI-generated content may be incorrect.">
            <a:extLst>
              <a:ext uri="{FF2B5EF4-FFF2-40B4-BE49-F238E27FC236}">
                <a16:creationId xmlns:a16="http://schemas.microsoft.com/office/drawing/2014/main" id="{FA50C893-D6FD-30D4-CD59-0D20E084F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4917" y="1374053"/>
            <a:ext cx="7291984" cy="5155108"/>
          </a:xfrm>
          <a:prstGeom prst="rect">
            <a:avLst/>
          </a:prstGeom>
        </p:spPr>
      </p:pic>
    </p:spTree>
    <p:extLst>
      <p:ext uri="{BB962C8B-B14F-4D97-AF65-F5344CB8AC3E}">
        <p14:creationId xmlns:p14="http://schemas.microsoft.com/office/powerpoint/2010/main" val="3238652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27A30B08-F649-3995-CF7D-3CF98C2E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7E1F7-9E44-4CEB-78DA-2AF2CBECCDA2}"/>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4. Conclusions</a:t>
            </a:r>
            <a:endParaRPr lang="en-US" dirty="0"/>
          </a:p>
        </p:txBody>
      </p:sp>
      <p:sp>
        <p:nvSpPr>
          <p:cNvPr id="3" name="Content Placeholder 2">
            <a:extLst>
              <a:ext uri="{FF2B5EF4-FFF2-40B4-BE49-F238E27FC236}">
                <a16:creationId xmlns:a16="http://schemas.microsoft.com/office/drawing/2014/main" id="{5A5CAF6E-2AC4-D93D-0B86-C96425FD251C}"/>
              </a:ext>
            </a:extLst>
          </p:cNvPr>
          <p:cNvSpPr>
            <a:spLocks noGrp="1"/>
          </p:cNvSpPr>
          <p:nvPr>
            <p:ph idx="1"/>
          </p:nvPr>
        </p:nvSpPr>
        <p:spPr>
          <a:xfrm>
            <a:off x="1343025" y="1382136"/>
            <a:ext cx="6071763" cy="4933802"/>
          </a:xfrm>
        </p:spPr>
        <p:txBody>
          <a:bodyPr vert="horz" lIns="0" tIns="0" rIns="0" bIns="0" rtlCol="0" anchor="t">
            <a:noAutofit/>
          </a:bodyPr>
          <a:lstStyle/>
          <a:p>
            <a:pPr marL="342900" indent="-342900">
              <a:buFont typeface="+mj-lt"/>
              <a:buAutoNum type="arabicPeriod"/>
            </a:pPr>
            <a:endParaRPr lang="en-GB" sz="1600" dirty="0">
              <a:solidFill>
                <a:srgbClr val="663300"/>
              </a:solidFill>
              <a:ea typeface="Microsoft Sans Serif"/>
              <a:cs typeface="Microsoft Sans Serif"/>
            </a:endParaRPr>
          </a:p>
          <a:p>
            <a:pPr marL="342900" indent="-342900">
              <a:buFont typeface="+mj-lt"/>
              <a:buAutoNum type="arabicPeriod"/>
            </a:pPr>
            <a:endParaRPr lang="en-GB" sz="1600" dirty="0">
              <a:solidFill>
                <a:srgbClr val="663300"/>
              </a:solidFill>
              <a:ea typeface="Microsoft Sans Serif"/>
              <a:cs typeface="Microsoft Sans Serif"/>
            </a:endParaRPr>
          </a:p>
          <a:p>
            <a:pPr marL="342900" indent="-342900">
              <a:buFont typeface="+mj-lt"/>
              <a:buAutoNum type="arabicPeriod"/>
            </a:pPr>
            <a:r>
              <a:rPr lang="en-GB" sz="1600" dirty="0">
                <a:solidFill>
                  <a:srgbClr val="663300"/>
                </a:solidFill>
                <a:ea typeface="Microsoft Sans Serif"/>
                <a:cs typeface="Microsoft Sans Serif"/>
              </a:rPr>
              <a:t>Individuals with psychosis are likely to have </a:t>
            </a:r>
            <a:r>
              <a:rPr lang="en-GB" sz="1600" b="1" dirty="0">
                <a:solidFill>
                  <a:srgbClr val="663300"/>
                </a:solidFill>
                <a:ea typeface="Microsoft Sans Serif"/>
                <a:cs typeface="Microsoft Sans Serif"/>
              </a:rPr>
              <a:t>highly intersectional identities </a:t>
            </a:r>
            <a:r>
              <a:rPr lang="en-GB" sz="1600" dirty="0">
                <a:solidFill>
                  <a:srgbClr val="663300"/>
                </a:solidFill>
                <a:ea typeface="Microsoft Sans Serif"/>
                <a:cs typeface="Microsoft Sans Serif"/>
              </a:rPr>
              <a:t>(and </a:t>
            </a:r>
            <a:r>
              <a:rPr lang="en-GB" sz="1600" b="1" dirty="0">
                <a:solidFill>
                  <a:srgbClr val="663300"/>
                </a:solidFill>
                <a:ea typeface="Microsoft Sans Serif"/>
                <a:cs typeface="Microsoft Sans Serif"/>
              </a:rPr>
              <a:t>feel excluded </a:t>
            </a:r>
            <a:r>
              <a:rPr lang="en-GB" sz="1600" dirty="0">
                <a:solidFill>
                  <a:srgbClr val="663300"/>
                </a:solidFill>
                <a:ea typeface="Microsoft Sans Serif"/>
                <a:cs typeface="Microsoft Sans Serif"/>
              </a:rPr>
              <a:t>from some groups on the basis on that intersectionality)</a:t>
            </a:r>
          </a:p>
          <a:p>
            <a:pPr marL="342900" indent="-342900">
              <a:buFont typeface="+mj-lt"/>
              <a:buAutoNum type="arabicPeriod"/>
            </a:pPr>
            <a:r>
              <a:rPr lang="en-GB" sz="1600" dirty="0">
                <a:solidFill>
                  <a:srgbClr val="663300"/>
                </a:solidFill>
                <a:ea typeface="Microsoft Sans Serif"/>
                <a:cs typeface="Microsoft Sans Serif"/>
              </a:rPr>
              <a:t>This is a </a:t>
            </a:r>
            <a:r>
              <a:rPr lang="en-GB" sz="1600" b="1" dirty="0">
                <a:solidFill>
                  <a:srgbClr val="663300"/>
                </a:solidFill>
                <a:ea typeface="Microsoft Sans Serif"/>
                <a:cs typeface="Microsoft Sans Serif"/>
              </a:rPr>
              <a:t>problem</a:t>
            </a:r>
            <a:r>
              <a:rPr lang="en-GB" sz="1600" dirty="0">
                <a:solidFill>
                  <a:srgbClr val="663300"/>
                </a:solidFill>
                <a:ea typeface="Microsoft Sans Serif"/>
                <a:cs typeface="Microsoft Sans Serif"/>
              </a:rPr>
              <a:t> for mental health research</a:t>
            </a:r>
          </a:p>
          <a:p>
            <a:pPr marL="342900" indent="-342900">
              <a:buFont typeface="+mj-lt"/>
              <a:buAutoNum type="arabicPeriod"/>
            </a:pPr>
            <a:r>
              <a:rPr lang="en-GB" sz="1600" dirty="0">
                <a:solidFill>
                  <a:srgbClr val="663300"/>
                </a:solidFill>
                <a:ea typeface="Microsoft Sans Serif"/>
                <a:cs typeface="Microsoft Sans Serif"/>
              </a:rPr>
              <a:t>One way to characterise </a:t>
            </a:r>
            <a:r>
              <a:rPr lang="en-GB" sz="1600" b="1" dirty="0">
                <a:solidFill>
                  <a:srgbClr val="663300"/>
                </a:solidFill>
                <a:ea typeface="Microsoft Sans Serif"/>
                <a:cs typeface="Microsoft Sans Serif"/>
              </a:rPr>
              <a:t>heteronomous identity groups </a:t>
            </a:r>
            <a:r>
              <a:rPr lang="en-GB" sz="1600" dirty="0">
                <a:solidFill>
                  <a:srgbClr val="663300"/>
                </a:solidFill>
                <a:ea typeface="Microsoft Sans Serif"/>
                <a:cs typeface="Microsoft Sans Serif"/>
              </a:rPr>
              <a:t>is through the notion of </a:t>
            </a:r>
            <a:r>
              <a:rPr lang="en-GB" sz="1600" b="1" dirty="0">
                <a:solidFill>
                  <a:srgbClr val="663300"/>
                </a:solidFill>
                <a:ea typeface="Microsoft Sans Serif"/>
                <a:cs typeface="Microsoft Sans Serif"/>
              </a:rPr>
              <a:t>series</a:t>
            </a:r>
          </a:p>
          <a:p>
            <a:pPr marL="342900" indent="-342900">
              <a:buFont typeface="+mj-lt"/>
              <a:buAutoNum type="arabicPeriod"/>
            </a:pPr>
            <a:r>
              <a:rPr lang="en-GB" sz="1600" dirty="0">
                <a:solidFill>
                  <a:srgbClr val="663300"/>
                </a:solidFill>
                <a:ea typeface="Microsoft Sans Serif"/>
                <a:cs typeface="Microsoft Sans Serif"/>
              </a:rPr>
              <a:t>My take: </a:t>
            </a:r>
            <a:r>
              <a:rPr lang="en-GB" sz="1600" b="1" dirty="0">
                <a:solidFill>
                  <a:srgbClr val="663300"/>
                </a:solidFill>
                <a:ea typeface="Microsoft Sans Serif"/>
                <a:cs typeface="Microsoft Sans Serif"/>
              </a:rPr>
              <a:t>interpret identity widely, and let the participant tell you who they are on their own terms</a:t>
            </a:r>
          </a:p>
          <a:p>
            <a:pPr marL="342900" indent="-342900">
              <a:buFont typeface="+mj-lt"/>
              <a:buAutoNum type="arabicPeriod"/>
            </a:pPr>
            <a:r>
              <a:rPr lang="en-GB" sz="1600" dirty="0">
                <a:solidFill>
                  <a:srgbClr val="663300"/>
                </a:solidFill>
                <a:ea typeface="Microsoft Sans Serif"/>
                <a:cs typeface="Microsoft Sans Serif"/>
              </a:rPr>
              <a:t>This can be achieved in interviews with </a:t>
            </a:r>
            <a:r>
              <a:rPr lang="en-GB" sz="1600" b="1" dirty="0">
                <a:solidFill>
                  <a:srgbClr val="663300"/>
                </a:solidFill>
                <a:ea typeface="Microsoft Sans Serif"/>
                <a:cs typeface="Microsoft Sans Serif"/>
              </a:rPr>
              <a:t>techniques like timelines/narrative lifelines</a:t>
            </a:r>
            <a:endParaRPr lang="en-GB" sz="1600" b="1" dirty="0">
              <a:solidFill>
                <a:srgbClr val="663300"/>
              </a:solidFill>
            </a:endParaRPr>
          </a:p>
          <a:p>
            <a:pPr marL="0" indent="0">
              <a:buNone/>
            </a:pPr>
            <a:endParaRPr lang="en-GB" sz="1800" dirty="0">
              <a:solidFill>
                <a:srgbClr val="663300"/>
              </a:solidFill>
            </a:endParaRPr>
          </a:p>
        </p:txBody>
      </p:sp>
      <p:pic>
        <p:nvPicPr>
          <p:cNvPr id="7" name="Picture 6" descr="Old people playing soccer">
            <a:extLst>
              <a:ext uri="{FF2B5EF4-FFF2-40B4-BE49-F238E27FC236}">
                <a16:creationId xmlns:a16="http://schemas.microsoft.com/office/drawing/2014/main" id="{86C314E7-137F-1DBA-9699-6EC6FE2105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4244" y="2312992"/>
            <a:ext cx="4124844" cy="2749896"/>
          </a:xfrm>
          <a:prstGeom prst="rect">
            <a:avLst/>
          </a:prstGeom>
        </p:spPr>
      </p:pic>
    </p:spTree>
    <p:extLst>
      <p:ext uri="{BB962C8B-B14F-4D97-AF65-F5344CB8AC3E}">
        <p14:creationId xmlns:p14="http://schemas.microsoft.com/office/powerpoint/2010/main" val="4219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010EA53-1278-94E4-EE00-4F08E4D2A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FD7BB-6C5C-AF4A-8B57-A5D347BBA310}"/>
              </a:ext>
            </a:extLst>
          </p:cNvPr>
          <p:cNvSpPr>
            <a:spLocks noGrp="1"/>
          </p:cNvSpPr>
          <p:nvPr>
            <p:ph type="title"/>
          </p:nvPr>
        </p:nvSpPr>
        <p:spPr/>
        <p:txBody>
          <a:bodyPr>
            <a:normAutofit/>
          </a:bodyPr>
          <a:lstStyle/>
          <a:p>
            <a:pPr algn="ctr"/>
            <a:r>
              <a:rPr lang="en-GB">
                <a:solidFill>
                  <a:srgbClr val="663300"/>
                </a:solidFill>
              </a:rPr>
              <a:t>Thank you!</a:t>
            </a:r>
          </a:p>
        </p:txBody>
      </p:sp>
      <p:sp>
        <p:nvSpPr>
          <p:cNvPr id="3" name="Content Placeholder 2">
            <a:extLst>
              <a:ext uri="{FF2B5EF4-FFF2-40B4-BE49-F238E27FC236}">
                <a16:creationId xmlns:a16="http://schemas.microsoft.com/office/drawing/2014/main" id="{5B1D0524-32CE-4CF8-BA4E-55399BD98E68}"/>
              </a:ext>
            </a:extLst>
          </p:cNvPr>
          <p:cNvSpPr>
            <a:spLocks noGrp="1"/>
          </p:cNvSpPr>
          <p:nvPr>
            <p:ph idx="1"/>
          </p:nvPr>
        </p:nvSpPr>
        <p:spPr>
          <a:xfrm>
            <a:off x="1139014" y="1592262"/>
            <a:ext cx="10814083" cy="4356100"/>
          </a:xfrm>
        </p:spPr>
        <p:txBody>
          <a:bodyPr vert="horz" lIns="0" tIns="0" rIns="0" bIns="0" rtlCol="0" anchor="t">
            <a:noAutofit/>
          </a:bodyPr>
          <a:lstStyle/>
          <a:p>
            <a:pPr marL="0" indent="0">
              <a:buNone/>
            </a:pPr>
            <a:r>
              <a:rPr lang="en-GB" sz="1800" dirty="0">
                <a:solidFill>
                  <a:srgbClr val="663300"/>
                </a:solidFill>
                <a:ea typeface="Microsoft Sans Serif"/>
                <a:cs typeface="Microsoft Sans Serif"/>
              </a:rPr>
              <a:t>Contact: </a:t>
            </a:r>
            <a:r>
              <a:rPr lang="en-GB" sz="1800" dirty="0">
                <a:solidFill>
                  <a:srgbClr val="663300"/>
                </a:solidFill>
                <a:ea typeface="Microsoft Sans Serif"/>
                <a:cs typeface="Microsoft Sans Serif"/>
                <a:hlinkClick r:id="rId2"/>
              </a:rPr>
              <a:t>j.l.russell@bham.ac.uk</a:t>
            </a:r>
            <a:r>
              <a:rPr lang="en-GB" sz="1800" dirty="0">
                <a:solidFill>
                  <a:srgbClr val="663300"/>
                </a:solidFill>
                <a:ea typeface="Microsoft Sans Serif"/>
                <a:cs typeface="Microsoft Sans Serif"/>
              </a:rPr>
              <a:t> or @jelliedsours.bsky.social</a:t>
            </a:r>
          </a:p>
          <a:p>
            <a:pPr marL="0" indent="0">
              <a:buNone/>
            </a:pPr>
            <a:endParaRPr lang="en-GB" sz="1400" dirty="0">
              <a:solidFill>
                <a:srgbClr val="663300"/>
              </a:solidFill>
              <a:ea typeface="Microsoft Sans Serif"/>
              <a:cs typeface="Microsoft Sans Serif"/>
            </a:endParaRPr>
          </a:p>
          <a:p>
            <a:pPr marL="0" indent="0">
              <a:buNone/>
            </a:pPr>
            <a:endParaRPr lang="en-GB" sz="1400" dirty="0">
              <a:solidFill>
                <a:srgbClr val="663300"/>
              </a:solidFill>
              <a:ea typeface="Microsoft Sans Serif"/>
              <a:cs typeface="Microsoft Sans Serif"/>
            </a:endParaRPr>
          </a:p>
          <a:p>
            <a:pPr marL="0" indent="0">
              <a:buNone/>
            </a:pPr>
            <a:r>
              <a:rPr lang="en-GB" sz="1400" dirty="0">
                <a:solidFill>
                  <a:srgbClr val="663300"/>
                </a:solidFill>
                <a:ea typeface="Microsoft Sans Serif"/>
                <a:cs typeface="Microsoft Sans Serif"/>
              </a:rPr>
              <a:t>References:</a:t>
            </a:r>
            <a:endParaRPr lang="en-GB" dirty="0">
              <a:ea typeface="Microsoft Sans Serif"/>
              <a:cs typeface="Microsoft Sans Serif"/>
            </a:endParaRPr>
          </a:p>
          <a:p>
            <a:pPr marL="359410" indent="-359410"/>
            <a:r>
              <a:rPr lang="en-GB" sz="1200" dirty="0">
                <a:solidFill>
                  <a:srgbClr val="663300"/>
                </a:solidFill>
              </a:rPr>
              <a:t>Cachia, M., (2023), “Examining Processes Using The Lifeline Interview Technique: A researcher’s note”, pre-print.</a:t>
            </a:r>
            <a:endParaRPr lang="en-GB" sz="1200" dirty="0">
              <a:solidFill>
                <a:srgbClr val="663300"/>
              </a:solidFill>
              <a:ea typeface="Microsoft Sans Serif"/>
              <a:cs typeface="Microsoft Sans Serif"/>
            </a:endParaRPr>
          </a:p>
          <a:p>
            <a:pPr marL="359410" indent="-359410"/>
            <a:r>
              <a:rPr lang="en-GB" sz="1200" dirty="0">
                <a:solidFill>
                  <a:srgbClr val="663300"/>
                </a:solidFill>
                <a:ea typeface="Microsoft Sans Serif"/>
                <a:cs typeface="Microsoft Sans Serif"/>
              </a:rPr>
              <a:t>Fricker, M., (2007), </a:t>
            </a:r>
            <a:r>
              <a:rPr lang="en-GB" sz="1200" i="1" dirty="0">
                <a:solidFill>
                  <a:srgbClr val="663300"/>
                </a:solidFill>
                <a:ea typeface="Microsoft Sans Serif"/>
                <a:cs typeface="Microsoft Sans Serif"/>
              </a:rPr>
              <a:t>Epistemic Injustice: Power and the Ethics of Knowing,</a:t>
            </a:r>
            <a:r>
              <a:rPr lang="en-GB" sz="1200" dirty="0">
                <a:solidFill>
                  <a:srgbClr val="663300"/>
                </a:solidFill>
                <a:ea typeface="Microsoft Sans Serif"/>
                <a:cs typeface="Microsoft Sans Serif"/>
              </a:rPr>
              <a:t> Oxford University Press.</a:t>
            </a:r>
          </a:p>
          <a:p>
            <a:pPr marL="359410" indent="-359410"/>
            <a:r>
              <a:rPr lang="en-GB" sz="1200" dirty="0">
                <a:solidFill>
                  <a:srgbClr val="663300"/>
                </a:solidFill>
                <a:ea typeface="Microsoft Sans Serif"/>
                <a:cs typeface="Microsoft Sans Serif"/>
              </a:rPr>
              <a:t>Public Health England, (2016), “Psychosis data report”, [Online] Available: </a:t>
            </a:r>
            <a:r>
              <a:rPr lang="en-GB" sz="1200" dirty="0">
                <a:solidFill>
                  <a:srgbClr val="663300"/>
                </a:solidFill>
                <a:ea typeface="Microsoft Sans Serif"/>
                <a:cs typeface="Microsoft Sans Serif"/>
                <a:hlinkClick r:id="rId3"/>
              </a:rPr>
              <a:t>https://www.gov.uk/government/publications/psychosis-data-report</a:t>
            </a:r>
            <a:r>
              <a:rPr lang="en-GB" sz="1200" dirty="0">
                <a:solidFill>
                  <a:srgbClr val="663300"/>
                </a:solidFill>
                <a:ea typeface="Microsoft Sans Serif"/>
                <a:cs typeface="Microsoft Sans Serif"/>
              </a:rPr>
              <a:t> [Accessed 29/10/2024]</a:t>
            </a:r>
          </a:p>
          <a:p>
            <a:pPr marL="359410" indent="-359410"/>
            <a:r>
              <a:rPr lang="en-GB" sz="1200" dirty="0">
                <a:solidFill>
                  <a:srgbClr val="663300"/>
                </a:solidFill>
                <a:ea typeface="Microsoft Sans Serif"/>
                <a:cs typeface="Microsoft Sans Serif"/>
              </a:rPr>
              <a:t>Purdie-Vaughns, V. and Eibach, R.P., (2008), “Intersectional invisibility: The distinctive advantages and disadvantages of multiple subordinate-group identities”, </a:t>
            </a:r>
            <a:r>
              <a:rPr lang="en-GB" sz="1200" i="1" dirty="0">
                <a:solidFill>
                  <a:srgbClr val="663300"/>
                </a:solidFill>
                <a:ea typeface="Microsoft Sans Serif"/>
                <a:cs typeface="Microsoft Sans Serif"/>
              </a:rPr>
              <a:t>Sex Roles</a:t>
            </a:r>
            <a:r>
              <a:rPr lang="en-GB" sz="1200" dirty="0">
                <a:solidFill>
                  <a:srgbClr val="663300"/>
                </a:solidFill>
                <a:ea typeface="Microsoft Sans Serif"/>
                <a:cs typeface="Microsoft Sans Serif"/>
              </a:rPr>
              <a:t>, 59, pp.377-391.</a:t>
            </a:r>
          </a:p>
          <a:p>
            <a:pPr marL="359410" indent="-359410"/>
            <a:r>
              <a:rPr lang="en-GB" sz="1200" dirty="0">
                <a:solidFill>
                  <a:srgbClr val="663300"/>
                </a:solidFill>
                <a:ea typeface="Microsoft Sans Serif"/>
                <a:cs typeface="Microsoft Sans Serif"/>
              </a:rPr>
              <a:t>Sartre, J-P., (1976), </a:t>
            </a:r>
            <a:r>
              <a:rPr lang="en-GB" sz="1200" i="1" dirty="0">
                <a:solidFill>
                  <a:srgbClr val="663300"/>
                </a:solidFill>
                <a:ea typeface="Microsoft Sans Serif"/>
                <a:cs typeface="Microsoft Sans Serif"/>
              </a:rPr>
              <a:t>Critique of Dialectical Reason, </a:t>
            </a:r>
            <a:r>
              <a:rPr lang="en-GB" sz="1200" dirty="0">
                <a:solidFill>
                  <a:srgbClr val="663300"/>
                </a:solidFill>
                <a:ea typeface="Microsoft Sans Serif"/>
                <a:cs typeface="Microsoft Sans Serif"/>
              </a:rPr>
              <a:t>NLB: London</a:t>
            </a:r>
          </a:p>
          <a:p>
            <a:pPr marL="359410" indent="-359410"/>
            <a:r>
              <a:rPr lang="en-GB" sz="1200" dirty="0">
                <a:solidFill>
                  <a:srgbClr val="663300"/>
                </a:solidFill>
                <a:ea typeface="Microsoft Sans Serif"/>
                <a:cs typeface="Microsoft Sans Serif"/>
              </a:rPr>
              <a:t>Young, I.M., (2008), “Gender as seriality”, </a:t>
            </a:r>
            <a:r>
              <a:rPr lang="en-GB" sz="1200" i="1" dirty="0">
                <a:solidFill>
                  <a:srgbClr val="663300"/>
                </a:solidFill>
                <a:ea typeface="Microsoft Sans Serif"/>
                <a:cs typeface="Microsoft Sans Serif"/>
              </a:rPr>
              <a:t>Feminist Interpretations of Jean Paul Sartre</a:t>
            </a:r>
            <a:r>
              <a:rPr lang="en-GB" sz="1200" dirty="0">
                <a:solidFill>
                  <a:srgbClr val="663300"/>
                </a:solidFill>
                <a:ea typeface="Microsoft Sans Serif"/>
                <a:cs typeface="Microsoft Sans Serif"/>
              </a:rPr>
              <a:t>, pp.200-28.</a:t>
            </a:r>
          </a:p>
        </p:txBody>
      </p:sp>
      <p:pic>
        <p:nvPicPr>
          <p:cNvPr id="5" name="Picture 4">
            <a:extLst>
              <a:ext uri="{FF2B5EF4-FFF2-40B4-BE49-F238E27FC236}">
                <a16:creationId xmlns:a16="http://schemas.microsoft.com/office/drawing/2014/main" id="{FAAA7FEA-9488-81B8-C9F9-1AD2D2AEF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9529" y="192872"/>
            <a:ext cx="2349602" cy="2349602"/>
          </a:xfrm>
          <a:prstGeom prst="rect">
            <a:avLst/>
          </a:prstGeom>
        </p:spPr>
      </p:pic>
    </p:spTree>
    <p:extLst>
      <p:ext uri="{BB962C8B-B14F-4D97-AF65-F5344CB8AC3E}">
        <p14:creationId xmlns:p14="http://schemas.microsoft.com/office/powerpoint/2010/main" val="2140350666"/>
      </p:ext>
    </p:extLst>
  </p:cSld>
  <p:clrMapOvr>
    <a:masterClrMapping/>
  </p:clrMapOvr>
</p:sld>
</file>

<file path=ppt/theme/theme1.xml><?xml version="1.0" encoding="utf-8"?>
<a:theme xmlns:a="http://schemas.openxmlformats.org/drawingml/2006/main" name="LinesVTI">
  <a:themeElements>
    <a:clrScheme name="Lines">
      <a:dk1>
        <a:sysClr val="windowText" lastClr="000000"/>
      </a:dk1>
      <a:lt1>
        <a:sysClr val="window" lastClr="FFFFFF"/>
      </a:lt1>
      <a:dk2>
        <a:srgbClr val="592F34"/>
      </a:dk2>
      <a:lt2>
        <a:srgbClr val="F8EFE3"/>
      </a:lt2>
      <a:accent1>
        <a:srgbClr val="5B8E96"/>
      </a:accent1>
      <a:accent2>
        <a:srgbClr val="B09BA2"/>
      </a:accent2>
      <a:accent3>
        <a:srgbClr val="E3835D"/>
      </a:accent3>
      <a:accent4>
        <a:srgbClr val="7B99DB"/>
      </a:accent4>
      <a:accent5>
        <a:srgbClr val="D09245"/>
      </a:accent5>
      <a:accent6>
        <a:srgbClr val="96A82C"/>
      </a:accent6>
      <a:hlink>
        <a:srgbClr val="5B8E96"/>
      </a:hlink>
      <a:folHlink>
        <a:srgbClr val="B5826E"/>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02218DF5629340AD585B503844E58E" ma:contentTypeVersion="12" ma:contentTypeDescription="Create a new document." ma:contentTypeScope="" ma:versionID="cec9d4888807ee46702ae3c9b8c18c45">
  <xsd:schema xmlns:xsd="http://www.w3.org/2001/XMLSchema" xmlns:xs="http://www.w3.org/2001/XMLSchema" xmlns:p="http://schemas.microsoft.com/office/2006/metadata/properties" xmlns:ns3="86d2bf2c-3411-4365-962a-2c15015ebc5b" targetNamespace="http://schemas.microsoft.com/office/2006/metadata/properties" ma:root="true" ma:fieldsID="db49c11aecec2d4ec2e8a8dac56a5375" ns3:_="">
    <xsd:import namespace="86d2bf2c-3411-4365-962a-2c15015ebc5b"/>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d2bf2c-3411-4365-962a-2c15015ebc5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6d2bf2c-3411-4365-962a-2c15015ebc5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E688F9-69D6-4412-9A3A-450B3980C8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d2bf2c-3411-4365-962a-2c15015ebc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BB381D-940B-4A6B-BEE7-5EB6C1E1998A}">
  <ds:schemaRefs>
    <ds:schemaRef ds:uri="http://schemas.microsoft.com/office/2006/documentManagement/types"/>
    <ds:schemaRef ds:uri="http://purl.org/dc/elements/1.1/"/>
    <ds:schemaRef ds:uri="http://schemas.microsoft.com/office/infopath/2007/PartnerControls"/>
    <ds:schemaRef ds:uri="http://purl.org/dc/dcmitype/"/>
    <ds:schemaRef ds:uri="http://purl.org/dc/terms/"/>
    <ds:schemaRef ds:uri="86d2bf2c-3411-4365-962a-2c15015ebc5b"/>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E23134A-5D74-4454-B7BC-0BC8F8DD20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Lines</Template>
  <TotalTime>67</TotalTime>
  <Words>1684</Words>
  <Application>Microsoft Office PowerPoint</Application>
  <PresentationFormat>Widescreen</PresentationFormat>
  <Paragraphs>132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Microsoft Sans Serif</vt:lpstr>
      <vt:lpstr>Neue Haas Grotesk Text Pro</vt:lpstr>
      <vt:lpstr>Wingdings 2</vt:lpstr>
      <vt:lpstr>LinesVTI</vt:lpstr>
      <vt:lpstr>Sartre and Psychosis Doing intersectional, phenomenological interviews with people with experience of mental disorder</vt:lpstr>
      <vt:lpstr>Introduction</vt:lpstr>
      <vt:lpstr>1. Young people and psychosis</vt:lpstr>
      <vt:lpstr>1. Young people and psychosis</vt:lpstr>
      <vt:lpstr>1. Young people and psychosis</vt:lpstr>
      <vt:lpstr>1. Young people and psychosis</vt:lpstr>
      <vt:lpstr>1. Young people and psychosis</vt:lpstr>
      <vt:lpstr>2. Sartre and series identity</vt:lpstr>
      <vt:lpstr>2. Sartre and series identity</vt:lpstr>
      <vt:lpstr>2. Sartre and series identity</vt:lpstr>
      <vt:lpstr>3. The method</vt:lpstr>
      <vt:lpstr>3. The method</vt:lpstr>
      <vt:lpstr>3. The method</vt:lpstr>
      <vt:lpstr>4. Conclusions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Language of Mental Disorder</dc:title>
  <dc:creator>Jodie Russell</dc:creator>
  <cp:lastModifiedBy>Jodie Russell (Psychology)</cp:lastModifiedBy>
  <cp:revision>6</cp:revision>
  <dcterms:created xsi:type="dcterms:W3CDTF">2024-05-29T11:16:45Z</dcterms:created>
  <dcterms:modified xsi:type="dcterms:W3CDTF">2025-06-24T09:52:19Z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0x0101000202218DF5629340AD585B503844E58E</vt:lpwstr>
  </property>
</Properties>
</file>