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304" r:id="rId5"/>
    <p:sldId id="305" r:id="rId6"/>
    <p:sldId id="302" r:id="rId7"/>
    <p:sldId id="292" r:id="rId8"/>
    <p:sldId id="294" r:id="rId9"/>
    <p:sldId id="295" r:id="rId10"/>
    <p:sldId id="297" r:id="rId11"/>
    <p:sldId id="298" r:id="rId12"/>
    <p:sldId id="30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5E6D3"/>
    <a:srgbClr val="996633"/>
    <a:srgbClr val="F8E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FDC57C-6728-476A-BD16-BE7EFABCC92B}" v="2246" dt="2025-05-27T15:05:31.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7" autoAdjust="0"/>
    <p:restoredTop sz="70272" autoAdjust="0"/>
  </p:normalViewPr>
  <p:slideViewPr>
    <p:cSldViewPr snapToGrid="0">
      <p:cViewPr varScale="1">
        <p:scale>
          <a:sx n="78" d="100"/>
          <a:sy n="78" d="100"/>
        </p:scale>
        <p:origin x="906"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e Russell (Psychology)" userId="71d067e7-35cd-4cc4-9ef9-5ced99a944a8" providerId="ADAL" clId="{51FDC57C-6728-476A-BD16-BE7EFABCC92B}"/>
    <pc:docChg chg="undo custSel addSld delSld modSld">
      <pc:chgData name="Jodie Russell (Psychology)" userId="71d067e7-35cd-4cc4-9ef9-5ced99a944a8" providerId="ADAL" clId="{51FDC57C-6728-476A-BD16-BE7EFABCC92B}" dt="2025-05-27T15:06:26.472" v="3150" actId="208"/>
      <pc:docMkLst>
        <pc:docMk/>
      </pc:docMkLst>
      <pc:sldChg chg="addSp delSp modSp mod">
        <pc:chgData name="Jodie Russell (Psychology)" userId="71d067e7-35cd-4cc4-9ef9-5ced99a944a8" providerId="ADAL" clId="{51FDC57C-6728-476A-BD16-BE7EFABCC92B}" dt="2025-05-27T15:04:35.892" v="3042" actId="14100"/>
        <pc:sldMkLst>
          <pc:docMk/>
          <pc:sldMk cId="3450469590" sldId="256"/>
        </pc:sldMkLst>
        <pc:spChg chg="mod">
          <ac:chgData name="Jodie Russell (Psychology)" userId="71d067e7-35cd-4cc4-9ef9-5ced99a944a8" providerId="ADAL" clId="{51FDC57C-6728-476A-BD16-BE7EFABCC92B}" dt="2025-05-27T09:42:33.052" v="2" actId="1076"/>
          <ac:spMkLst>
            <pc:docMk/>
            <pc:sldMk cId="3450469590" sldId="256"/>
            <ac:spMk id="2" creationId="{22BA606F-EACB-6E38-E9BF-582B48B089DB}"/>
          </ac:spMkLst>
        </pc:spChg>
        <pc:spChg chg="mod">
          <ac:chgData name="Jodie Russell (Psychology)" userId="71d067e7-35cd-4cc4-9ef9-5ced99a944a8" providerId="ADAL" clId="{51FDC57C-6728-476A-BD16-BE7EFABCC92B}" dt="2025-05-27T15:02:25.941" v="3023" actId="20577"/>
          <ac:spMkLst>
            <pc:docMk/>
            <pc:sldMk cId="3450469590" sldId="256"/>
            <ac:spMk id="3" creationId="{5D8BF654-2D67-C991-D509-9BE4F244728A}"/>
          </ac:spMkLst>
        </pc:spChg>
        <pc:picChg chg="mod">
          <ac:chgData name="Jodie Russell (Psychology)" userId="71d067e7-35cd-4cc4-9ef9-5ced99a944a8" providerId="ADAL" clId="{51FDC57C-6728-476A-BD16-BE7EFABCC92B}" dt="2025-05-27T15:02:45.406" v="3030" actId="14100"/>
          <ac:picMkLst>
            <pc:docMk/>
            <pc:sldMk cId="3450469590" sldId="256"/>
            <ac:picMk id="4" creationId="{8E6152BB-DF57-29D2-ADA1-016E38010CCD}"/>
          </ac:picMkLst>
        </pc:picChg>
        <pc:picChg chg="del">
          <ac:chgData name="Jodie Russell (Psychology)" userId="71d067e7-35cd-4cc4-9ef9-5ced99a944a8" providerId="ADAL" clId="{51FDC57C-6728-476A-BD16-BE7EFABCC92B}" dt="2025-05-27T15:03:10.874" v="3031" actId="478"/>
          <ac:picMkLst>
            <pc:docMk/>
            <pc:sldMk cId="3450469590" sldId="256"/>
            <ac:picMk id="5" creationId="{80C95560-109C-DCAC-32CE-808E5F9B718A}"/>
          </ac:picMkLst>
        </pc:picChg>
        <pc:picChg chg="add mod">
          <ac:chgData name="Jodie Russell (Psychology)" userId="71d067e7-35cd-4cc4-9ef9-5ced99a944a8" providerId="ADAL" clId="{51FDC57C-6728-476A-BD16-BE7EFABCC92B}" dt="2025-05-27T15:02:39.288" v="3028" actId="1076"/>
          <ac:picMkLst>
            <pc:docMk/>
            <pc:sldMk cId="3450469590" sldId="256"/>
            <ac:picMk id="9" creationId="{C7F2AFF5-C65E-4C60-3115-023FA0C4B08A}"/>
          </ac:picMkLst>
        </pc:picChg>
        <pc:picChg chg="add mod">
          <ac:chgData name="Jodie Russell (Psychology)" userId="71d067e7-35cd-4cc4-9ef9-5ced99a944a8" providerId="ADAL" clId="{51FDC57C-6728-476A-BD16-BE7EFABCC92B}" dt="2025-05-27T15:03:45.040" v="3036" actId="14100"/>
          <ac:picMkLst>
            <pc:docMk/>
            <pc:sldMk cId="3450469590" sldId="256"/>
            <ac:picMk id="11" creationId="{34A6F7C6-6755-F295-2BA1-CD1663CE014A}"/>
          </ac:picMkLst>
        </pc:picChg>
        <pc:picChg chg="add mod">
          <ac:chgData name="Jodie Russell (Psychology)" userId="71d067e7-35cd-4cc4-9ef9-5ced99a944a8" providerId="ADAL" clId="{51FDC57C-6728-476A-BD16-BE7EFABCC92B}" dt="2025-05-27T15:04:35.892" v="3042" actId="14100"/>
          <ac:picMkLst>
            <pc:docMk/>
            <pc:sldMk cId="3450469590" sldId="256"/>
            <ac:picMk id="13" creationId="{290E73C2-3508-9D84-BB99-495BAB867B65}"/>
          </ac:picMkLst>
        </pc:picChg>
      </pc:sldChg>
      <pc:sldChg chg="addSp delSp modSp mod modAnim">
        <pc:chgData name="Jodie Russell (Psychology)" userId="71d067e7-35cd-4cc4-9ef9-5ced99a944a8" providerId="ADAL" clId="{51FDC57C-6728-476A-BD16-BE7EFABCC92B}" dt="2025-05-27T12:03:37.170" v="2840" actId="1076"/>
        <pc:sldMkLst>
          <pc:docMk/>
          <pc:sldMk cId="1713910094" sldId="257"/>
        </pc:sldMkLst>
        <pc:spChg chg="mod">
          <ac:chgData name="Jodie Russell (Psychology)" userId="71d067e7-35cd-4cc4-9ef9-5ced99a944a8" providerId="ADAL" clId="{51FDC57C-6728-476A-BD16-BE7EFABCC92B}" dt="2025-05-27T12:02:55.248" v="2833" actId="14100"/>
          <ac:spMkLst>
            <pc:docMk/>
            <pc:sldMk cId="1713910094" sldId="257"/>
            <ac:spMk id="3" creationId="{4D668829-6328-194F-1266-70929A51FDCB}"/>
          </ac:spMkLst>
        </pc:spChg>
        <pc:picChg chg="del">
          <ac:chgData name="Jodie Russell (Psychology)" userId="71d067e7-35cd-4cc4-9ef9-5ced99a944a8" providerId="ADAL" clId="{51FDC57C-6728-476A-BD16-BE7EFABCC92B}" dt="2025-05-27T12:02:48.008" v="2832" actId="478"/>
          <ac:picMkLst>
            <pc:docMk/>
            <pc:sldMk cId="1713910094" sldId="257"/>
            <ac:picMk id="5" creationId="{0FBCE934-D4B8-E288-A13A-45EC4E6DBD9D}"/>
          </ac:picMkLst>
        </pc:picChg>
        <pc:picChg chg="add mod">
          <ac:chgData name="Jodie Russell (Psychology)" userId="71d067e7-35cd-4cc4-9ef9-5ced99a944a8" providerId="ADAL" clId="{51FDC57C-6728-476A-BD16-BE7EFABCC92B}" dt="2025-05-27T12:03:37.170" v="2840" actId="1076"/>
          <ac:picMkLst>
            <pc:docMk/>
            <pc:sldMk cId="1713910094" sldId="257"/>
            <ac:picMk id="6" creationId="{61129A21-88F0-3D43-42E1-FE24120401AD}"/>
          </ac:picMkLst>
        </pc:picChg>
      </pc:sldChg>
      <pc:sldChg chg="addSp delSp modSp mod modAnim">
        <pc:chgData name="Jodie Russell (Psychology)" userId="71d067e7-35cd-4cc4-9ef9-5ced99a944a8" providerId="ADAL" clId="{51FDC57C-6728-476A-BD16-BE7EFABCC92B}" dt="2025-05-27T12:13:24.122" v="2874" actId="1076"/>
        <pc:sldMkLst>
          <pc:docMk/>
          <pc:sldMk cId="3770917519" sldId="259"/>
        </pc:sldMkLst>
        <pc:spChg chg="mod">
          <ac:chgData name="Jodie Russell (Psychology)" userId="71d067e7-35cd-4cc4-9ef9-5ced99a944a8" providerId="ADAL" clId="{51FDC57C-6728-476A-BD16-BE7EFABCC92B}" dt="2025-05-27T10:01:35.120" v="273" actId="20577"/>
          <ac:spMkLst>
            <pc:docMk/>
            <pc:sldMk cId="3770917519" sldId="259"/>
            <ac:spMk id="2" creationId="{F2A8A857-933A-B353-75DA-9761F97A9007}"/>
          </ac:spMkLst>
        </pc:spChg>
        <pc:spChg chg="mod">
          <ac:chgData name="Jodie Russell (Psychology)" userId="71d067e7-35cd-4cc4-9ef9-5ced99a944a8" providerId="ADAL" clId="{51FDC57C-6728-476A-BD16-BE7EFABCC92B}" dt="2025-05-27T12:09:21.127" v="2868" actId="1076"/>
          <ac:spMkLst>
            <pc:docMk/>
            <pc:sldMk cId="3770917519" sldId="259"/>
            <ac:spMk id="3" creationId="{52F2808A-CA7E-1387-E469-534C5EE76494}"/>
          </ac:spMkLst>
        </pc:spChg>
        <pc:picChg chg="add mod">
          <ac:chgData name="Jodie Russell (Psychology)" userId="71d067e7-35cd-4cc4-9ef9-5ced99a944a8" providerId="ADAL" clId="{51FDC57C-6728-476A-BD16-BE7EFABCC92B}" dt="2025-05-27T12:13:24.122" v="2874" actId="1076"/>
          <ac:picMkLst>
            <pc:docMk/>
            <pc:sldMk cId="3770917519" sldId="259"/>
            <ac:picMk id="5" creationId="{5D84B959-0A01-AA97-C6A1-2E4FAD7BF6C8}"/>
          </ac:picMkLst>
        </pc:picChg>
        <pc:picChg chg="del">
          <ac:chgData name="Jodie Russell (Psychology)" userId="71d067e7-35cd-4cc4-9ef9-5ced99a944a8" providerId="ADAL" clId="{51FDC57C-6728-476A-BD16-BE7EFABCC92B}" dt="2025-05-27T10:12:03.577" v="668" actId="478"/>
          <ac:picMkLst>
            <pc:docMk/>
            <pc:sldMk cId="3770917519" sldId="259"/>
            <ac:picMk id="6" creationId="{7074CB60-1EE1-984F-C4C8-9B2C9AB373F4}"/>
          </ac:picMkLst>
        </pc:picChg>
      </pc:sldChg>
      <pc:sldChg chg="addSp delSp modSp mod modAnim">
        <pc:chgData name="Jodie Russell (Psychology)" userId="71d067e7-35cd-4cc4-9ef9-5ced99a944a8" providerId="ADAL" clId="{51FDC57C-6728-476A-BD16-BE7EFABCC92B}" dt="2025-05-27T12:56:21.209" v="2929" actId="1076"/>
        <pc:sldMkLst>
          <pc:docMk/>
          <pc:sldMk cId="105595927" sldId="292"/>
        </pc:sldMkLst>
        <pc:spChg chg="mod">
          <ac:chgData name="Jodie Russell (Psychology)" userId="71d067e7-35cd-4cc4-9ef9-5ced99a944a8" providerId="ADAL" clId="{51FDC57C-6728-476A-BD16-BE7EFABCC92B}" dt="2025-05-27T10:54:52.656" v="1226" actId="20577"/>
          <ac:spMkLst>
            <pc:docMk/>
            <pc:sldMk cId="105595927" sldId="292"/>
            <ac:spMk id="2" creationId="{9AF7DE4A-9C9F-576E-5EB8-DA6AEF3EAAB7}"/>
          </ac:spMkLst>
        </pc:spChg>
        <pc:spChg chg="mod">
          <ac:chgData name="Jodie Russell (Psychology)" userId="71d067e7-35cd-4cc4-9ef9-5ced99a944a8" providerId="ADAL" clId="{51FDC57C-6728-476A-BD16-BE7EFABCC92B}" dt="2025-05-27T11:06:07.392" v="1843" actId="113"/>
          <ac:spMkLst>
            <pc:docMk/>
            <pc:sldMk cId="105595927" sldId="292"/>
            <ac:spMk id="3" creationId="{259AD5FB-F3A7-09D9-89D2-D7221B3C0BD1}"/>
          </ac:spMkLst>
        </pc:spChg>
        <pc:picChg chg="add del mod">
          <ac:chgData name="Jodie Russell (Psychology)" userId="71d067e7-35cd-4cc4-9ef9-5ced99a944a8" providerId="ADAL" clId="{51FDC57C-6728-476A-BD16-BE7EFABCC92B}" dt="2025-05-27T12:55:04.844" v="2921" actId="478"/>
          <ac:picMkLst>
            <pc:docMk/>
            <pc:sldMk cId="105595927" sldId="292"/>
            <ac:picMk id="4" creationId="{AA3FBD0D-E379-CAE1-B49B-2CFCB790F831}"/>
          </ac:picMkLst>
        </pc:picChg>
        <pc:picChg chg="del">
          <ac:chgData name="Jodie Russell (Psychology)" userId="71d067e7-35cd-4cc4-9ef9-5ced99a944a8" providerId="ADAL" clId="{51FDC57C-6728-476A-BD16-BE7EFABCC92B}" dt="2025-05-27T10:02:49.767" v="331" actId="478"/>
          <ac:picMkLst>
            <pc:docMk/>
            <pc:sldMk cId="105595927" sldId="292"/>
            <ac:picMk id="6" creationId="{47FE95CC-1A1D-D111-D892-5CE19241738D}"/>
          </ac:picMkLst>
        </pc:picChg>
        <pc:picChg chg="add mod modCrop">
          <ac:chgData name="Jodie Russell (Psychology)" userId="71d067e7-35cd-4cc4-9ef9-5ced99a944a8" providerId="ADAL" clId="{51FDC57C-6728-476A-BD16-BE7EFABCC92B}" dt="2025-05-27T12:56:21.209" v="2929" actId="1076"/>
          <ac:picMkLst>
            <pc:docMk/>
            <pc:sldMk cId="105595927" sldId="292"/>
            <ac:picMk id="7" creationId="{23DA42CE-938B-8E69-E5D8-1602BBBA216D}"/>
          </ac:picMkLst>
        </pc:picChg>
      </pc:sldChg>
      <pc:sldChg chg="del">
        <pc:chgData name="Jodie Russell (Psychology)" userId="71d067e7-35cd-4cc4-9ef9-5ced99a944a8" providerId="ADAL" clId="{51FDC57C-6728-476A-BD16-BE7EFABCC92B}" dt="2025-05-27T10:04:11.553" v="395" actId="47"/>
        <pc:sldMkLst>
          <pc:docMk/>
          <pc:sldMk cId="3984274106" sldId="293"/>
        </pc:sldMkLst>
      </pc:sldChg>
      <pc:sldChg chg="addSp delSp modSp mod">
        <pc:chgData name="Jodie Russell (Psychology)" userId="71d067e7-35cd-4cc4-9ef9-5ced99a944a8" providerId="ADAL" clId="{51FDC57C-6728-476A-BD16-BE7EFABCC92B}" dt="2025-05-27T12:54:15.080" v="2920" actId="1076"/>
        <pc:sldMkLst>
          <pc:docMk/>
          <pc:sldMk cId="1907665534" sldId="294"/>
        </pc:sldMkLst>
        <pc:spChg chg="mod">
          <ac:chgData name="Jodie Russell (Psychology)" userId="71d067e7-35cd-4cc4-9ef9-5ced99a944a8" providerId="ADAL" clId="{51FDC57C-6728-476A-BD16-BE7EFABCC92B}" dt="2025-05-27T11:07:05.142" v="1895" actId="27636"/>
          <ac:spMkLst>
            <pc:docMk/>
            <pc:sldMk cId="1907665534" sldId="294"/>
            <ac:spMk id="2" creationId="{BA6A0968-D9B6-659C-9401-F8A9B1F17350}"/>
          </ac:spMkLst>
        </pc:spChg>
        <pc:spChg chg="mod">
          <ac:chgData name="Jodie Russell (Psychology)" userId="71d067e7-35cd-4cc4-9ef9-5ced99a944a8" providerId="ADAL" clId="{51FDC57C-6728-476A-BD16-BE7EFABCC92B}" dt="2025-05-27T12:54:02.821" v="2914" actId="14100"/>
          <ac:spMkLst>
            <pc:docMk/>
            <pc:sldMk cId="1907665534" sldId="294"/>
            <ac:spMk id="3" creationId="{FF46C12B-8FCE-A5CB-62BD-62311735B6F7}"/>
          </ac:spMkLst>
        </pc:spChg>
        <pc:spChg chg="add del mod">
          <ac:chgData name="Jodie Russell (Psychology)" userId="71d067e7-35cd-4cc4-9ef9-5ced99a944a8" providerId="ADAL" clId="{51FDC57C-6728-476A-BD16-BE7EFABCC92B}" dt="2025-05-27T12:50:35.022" v="2910" actId="478"/>
          <ac:spMkLst>
            <pc:docMk/>
            <pc:sldMk cId="1907665534" sldId="294"/>
            <ac:spMk id="12" creationId="{FD696A27-2D16-33CA-DF19-E5AA74C110DB}"/>
          </ac:spMkLst>
        </pc:spChg>
        <pc:picChg chg="add del mod">
          <ac:chgData name="Jodie Russell (Psychology)" userId="71d067e7-35cd-4cc4-9ef9-5ced99a944a8" providerId="ADAL" clId="{51FDC57C-6728-476A-BD16-BE7EFABCC92B}" dt="2025-05-27T12:16:38.116" v="2892" actId="478"/>
          <ac:picMkLst>
            <pc:docMk/>
            <pc:sldMk cId="1907665534" sldId="294"/>
            <ac:picMk id="4" creationId="{7C840CC7-09A2-10A5-52D3-18246DE50270}"/>
          </ac:picMkLst>
        </pc:picChg>
        <pc:picChg chg="del">
          <ac:chgData name="Jodie Russell (Psychology)" userId="71d067e7-35cd-4cc4-9ef9-5ced99a944a8" providerId="ADAL" clId="{51FDC57C-6728-476A-BD16-BE7EFABCC92B}" dt="2025-05-27T10:04:41.711" v="399" actId="478"/>
          <ac:picMkLst>
            <pc:docMk/>
            <pc:sldMk cId="1907665534" sldId="294"/>
            <ac:picMk id="5" creationId="{9BD2B610-D6E5-F3EE-9F81-CDF28147ECE9}"/>
          </ac:picMkLst>
        </pc:picChg>
        <pc:picChg chg="add del mod">
          <ac:chgData name="Jodie Russell (Psychology)" userId="71d067e7-35cd-4cc4-9ef9-5ced99a944a8" providerId="ADAL" clId="{51FDC57C-6728-476A-BD16-BE7EFABCC92B}" dt="2025-05-27T12:47:19.690" v="2896" actId="478"/>
          <ac:picMkLst>
            <pc:docMk/>
            <pc:sldMk cId="1907665534" sldId="294"/>
            <ac:picMk id="7" creationId="{768E44B7-FBB9-A2C9-19ED-0CB6C8AD30FA}"/>
          </ac:picMkLst>
        </pc:picChg>
        <pc:picChg chg="add mod">
          <ac:chgData name="Jodie Russell (Psychology)" userId="71d067e7-35cd-4cc4-9ef9-5ced99a944a8" providerId="ADAL" clId="{51FDC57C-6728-476A-BD16-BE7EFABCC92B}" dt="2025-05-27T12:54:15.080" v="2920" actId="1076"/>
          <ac:picMkLst>
            <pc:docMk/>
            <pc:sldMk cId="1907665534" sldId="294"/>
            <ac:picMk id="9" creationId="{D7F9C2A9-7722-355A-2B4A-2215B8078642}"/>
          </ac:picMkLst>
        </pc:picChg>
        <pc:picChg chg="add del mod">
          <ac:chgData name="Jodie Russell (Psychology)" userId="71d067e7-35cd-4cc4-9ef9-5ced99a944a8" providerId="ADAL" clId="{51FDC57C-6728-476A-BD16-BE7EFABCC92B}" dt="2025-05-27T12:50:35.022" v="2910" actId="478"/>
          <ac:picMkLst>
            <pc:docMk/>
            <pc:sldMk cId="1907665534" sldId="294"/>
            <ac:picMk id="11" creationId="{0E56D6D5-FD53-50C5-0B6A-F5A32562DD46}"/>
          </ac:picMkLst>
        </pc:picChg>
      </pc:sldChg>
      <pc:sldChg chg="addSp delSp modSp mod modAnim">
        <pc:chgData name="Jodie Russell (Psychology)" userId="71d067e7-35cd-4cc4-9ef9-5ced99a944a8" providerId="ADAL" clId="{51FDC57C-6728-476A-BD16-BE7EFABCC92B}" dt="2025-05-27T12:56:32.542" v="2933"/>
        <pc:sldMkLst>
          <pc:docMk/>
          <pc:sldMk cId="3080663381" sldId="295"/>
        </pc:sldMkLst>
        <pc:spChg chg="mod">
          <ac:chgData name="Jodie Russell (Psychology)" userId="71d067e7-35cd-4cc4-9ef9-5ced99a944a8" providerId="ADAL" clId="{51FDC57C-6728-476A-BD16-BE7EFABCC92B}" dt="2025-05-27T11:15:18.355" v="2393"/>
          <ac:spMkLst>
            <pc:docMk/>
            <pc:sldMk cId="3080663381" sldId="295"/>
            <ac:spMk id="2" creationId="{B68F97B7-E443-F7FB-381E-02AB2D0E1498}"/>
          </ac:spMkLst>
        </pc:spChg>
        <pc:spChg chg="mod">
          <ac:chgData name="Jodie Russell (Psychology)" userId="71d067e7-35cd-4cc4-9ef9-5ced99a944a8" providerId="ADAL" clId="{51FDC57C-6728-476A-BD16-BE7EFABCC92B}" dt="2025-05-27T11:09:19.175" v="1953" actId="1076"/>
          <ac:spMkLst>
            <pc:docMk/>
            <pc:sldMk cId="3080663381" sldId="295"/>
            <ac:spMk id="3" creationId="{A8290BBB-3D0F-447C-F692-37042E8CDBE9}"/>
          </ac:spMkLst>
        </pc:spChg>
        <pc:picChg chg="add del mod">
          <ac:chgData name="Jodie Russell (Psychology)" userId="71d067e7-35cd-4cc4-9ef9-5ced99a944a8" providerId="ADAL" clId="{51FDC57C-6728-476A-BD16-BE7EFABCC92B}" dt="2025-05-27T12:56:31.888" v="2932" actId="478"/>
          <ac:picMkLst>
            <pc:docMk/>
            <pc:sldMk cId="3080663381" sldId="295"/>
            <ac:picMk id="4" creationId="{27A1ED9C-23A7-3F21-5925-1A0588CF6A6F}"/>
          </ac:picMkLst>
        </pc:picChg>
        <pc:picChg chg="del">
          <ac:chgData name="Jodie Russell (Psychology)" userId="71d067e7-35cd-4cc4-9ef9-5ced99a944a8" providerId="ADAL" clId="{51FDC57C-6728-476A-BD16-BE7EFABCC92B}" dt="2025-05-27T10:05:17.639" v="404" actId="478"/>
          <ac:picMkLst>
            <pc:docMk/>
            <pc:sldMk cId="3080663381" sldId="295"/>
            <ac:picMk id="5" creationId="{DB22F006-6278-40F7-3E0E-F14A73CFE509}"/>
          </ac:picMkLst>
        </pc:picChg>
        <pc:picChg chg="add mod">
          <ac:chgData name="Jodie Russell (Psychology)" userId="71d067e7-35cd-4cc4-9ef9-5ced99a944a8" providerId="ADAL" clId="{51FDC57C-6728-476A-BD16-BE7EFABCC92B}" dt="2025-05-27T12:56:32.542" v="2933"/>
          <ac:picMkLst>
            <pc:docMk/>
            <pc:sldMk cId="3080663381" sldId="295"/>
            <ac:picMk id="6" creationId="{C1B4CB85-1E8C-2D8B-BA9F-C16AFF3D8D0A}"/>
          </ac:picMkLst>
        </pc:picChg>
      </pc:sldChg>
      <pc:sldChg chg="del">
        <pc:chgData name="Jodie Russell (Psychology)" userId="71d067e7-35cd-4cc4-9ef9-5ced99a944a8" providerId="ADAL" clId="{51FDC57C-6728-476A-BD16-BE7EFABCC92B}" dt="2025-05-27T10:04:56.494" v="400" actId="47"/>
        <pc:sldMkLst>
          <pc:docMk/>
          <pc:sldMk cId="3341922874" sldId="296"/>
        </pc:sldMkLst>
      </pc:sldChg>
      <pc:sldChg chg="addSp delSp modSp mod modAnim">
        <pc:chgData name="Jodie Russell (Psychology)" userId="71d067e7-35cd-4cc4-9ef9-5ced99a944a8" providerId="ADAL" clId="{51FDC57C-6728-476A-BD16-BE7EFABCC92B}" dt="2025-05-27T12:58:09.867" v="2953" actId="478"/>
        <pc:sldMkLst>
          <pc:docMk/>
          <pc:sldMk cId="4205434840" sldId="297"/>
        </pc:sldMkLst>
        <pc:spChg chg="mod">
          <ac:chgData name="Jodie Russell (Psychology)" userId="71d067e7-35cd-4cc4-9ef9-5ced99a944a8" providerId="ADAL" clId="{51FDC57C-6728-476A-BD16-BE7EFABCC92B}" dt="2025-05-27T10:05:36.791" v="409" actId="27636"/>
          <ac:spMkLst>
            <pc:docMk/>
            <pc:sldMk cId="4205434840" sldId="297"/>
            <ac:spMk id="2" creationId="{AABBA3C3-AF61-8765-4AE3-F13DBB034D16}"/>
          </ac:spMkLst>
        </pc:spChg>
        <pc:spChg chg="mod">
          <ac:chgData name="Jodie Russell (Psychology)" userId="71d067e7-35cd-4cc4-9ef9-5ced99a944a8" providerId="ADAL" clId="{51FDC57C-6728-476A-BD16-BE7EFABCC92B}" dt="2025-05-27T12:57:40.798" v="2945" actId="1076"/>
          <ac:spMkLst>
            <pc:docMk/>
            <pc:sldMk cId="4205434840" sldId="297"/>
            <ac:spMk id="3" creationId="{D72E5D7D-2EF3-C459-9FB7-04259852901C}"/>
          </ac:spMkLst>
        </pc:spChg>
        <pc:spChg chg="add del mod">
          <ac:chgData name="Jodie Russell (Psychology)" userId="71d067e7-35cd-4cc4-9ef9-5ced99a944a8" providerId="ADAL" clId="{51FDC57C-6728-476A-BD16-BE7EFABCC92B}" dt="2025-05-27T12:58:09.867" v="2953" actId="478"/>
          <ac:spMkLst>
            <pc:docMk/>
            <pc:sldMk cId="4205434840" sldId="297"/>
            <ac:spMk id="7" creationId="{4667BEF2-3CE9-A36A-F90D-A0ACC0EFD22B}"/>
          </ac:spMkLst>
        </pc:spChg>
        <pc:picChg chg="del">
          <ac:chgData name="Jodie Russell (Psychology)" userId="71d067e7-35cd-4cc4-9ef9-5ced99a944a8" providerId="ADAL" clId="{51FDC57C-6728-476A-BD16-BE7EFABCC92B}" dt="2025-05-27T10:05:32.182" v="407" actId="478"/>
          <ac:picMkLst>
            <pc:docMk/>
            <pc:sldMk cId="4205434840" sldId="297"/>
            <ac:picMk id="5" creationId="{8D242BFF-A4A3-CBBA-1C32-479F5515DED8}"/>
          </ac:picMkLst>
        </pc:picChg>
        <pc:picChg chg="add mod modCrop">
          <ac:chgData name="Jodie Russell (Psychology)" userId="71d067e7-35cd-4cc4-9ef9-5ced99a944a8" providerId="ADAL" clId="{51FDC57C-6728-476A-BD16-BE7EFABCC92B}" dt="2025-05-27T12:57:49.223" v="2950" actId="1076"/>
          <ac:picMkLst>
            <pc:docMk/>
            <pc:sldMk cId="4205434840" sldId="297"/>
            <ac:picMk id="6" creationId="{D232BEA0-E095-A3BD-3CC4-BA1B3347EBC6}"/>
          </ac:picMkLst>
        </pc:picChg>
      </pc:sldChg>
      <pc:sldChg chg="addSp delSp modSp mod delAnim modAnim">
        <pc:chgData name="Jodie Russell (Psychology)" userId="71d067e7-35cd-4cc4-9ef9-5ced99a944a8" providerId="ADAL" clId="{51FDC57C-6728-476A-BD16-BE7EFABCC92B}" dt="2025-05-27T15:06:26.472" v="3150" actId="208"/>
        <pc:sldMkLst>
          <pc:docMk/>
          <pc:sldMk cId="2776097793" sldId="298"/>
        </pc:sldMkLst>
        <pc:spChg chg="mod">
          <ac:chgData name="Jodie Russell (Psychology)" userId="71d067e7-35cd-4cc4-9ef9-5ced99a944a8" providerId="ADAL" clId="{51FDC57C-6728-476A-BD16-BE7EFABCC92B}" dt="2025-05-27T10:06:18.585" v="415" actId="20577"/>
          <ac:spMkLst>
            <pc:docMk/>
            <pc:sldMk cId="2776097793" sldId="298"/>
            <ac:spMk id="2" creationId="{97813A5E-1A55-960F-2324-D369916CE175}"/>
          </ac:spMkLst>
        </pc:spChg>
        <pc:spChg chg="mod">
          <ac:chgData name="Jodie Russell (Psychology)" userId="71d067e7-35cd-4cc4-9ef9-5ced99a944a8" providerId="ADAL" clId="{51FDC57C-6728-476A-BD16-BE7EFABCC92B}" dt="2025-05-27T11:23:23.925" v="2804" actId="20577"/>
          <ac:spMkLst>
            <pc:docMk/>
            <pc:sldMk cId="2776097793" sldId="298"/>
            <ac:spMk id="3" creationId="{5B250284-A19A-999A-FA6E-993429F16D04}"/>
          </ac:spMkLst>
        </pc:spChg>
        <pc:spChg chg="add del mod">
          <ac:chgData name="Jodie Russell (Psychology)" userId="71d067e7-35cd-4cc4-9ef9-5ced99a944a8" providerId="ADAL" clId="{51FDC57C-6728-476A-BD16-BE7EFABCC92B}" dt="2025-05-27T12:58:05.990" v="2952" actId="478"/>
          <ac:spMkLst>
            <pc:docMk/>
            <pc:sldMk cId="2776097793" sldId="298"/>
            <ac:spMk id="5" creationId="{3F188469-69FB-6699-2357-5D965AAC9DA0}"/>
          </ac:spMkLst>
        </pc:spChg>
        <pc:spChg chg="add mod">
          <ac:chgData name="Jodie Russell (Psychology)" userId="71d067e7-35cd-4cc4-9ef9-5ced99a944a8" providerId="ADAL" clId="{51FDC57C-6728-476A-BD16-BE7EFABCC92B}" dt="2025-05-27T15:06:26.472" v="3150" actId="208"/>
          <ac:spMkLst>
            <pc:docMk/>
            <pc:sldMk cId="2776097793" sldId="298"/>
            <ac:spMk id="6" creationId="{C5E72499-63E9-ECFC-B234-95B62DC70551}"/>
          </ac:spMkLst>
        </pc:spChg>
        <pc:picChg chg="add mod">
          <ac:chgData name="Jodie Russell (Psychology)" userId="71d067e7-35cd-4cc4-9ef9-5ced99a944a8" providerId="ADAL" clId="{51FDC57C-6728-476A-BD16-BE7EFABCC92B}" dt="2025-05-27T12:57:57.072" v="2951"/>
          <ac:picMkLst>
            <pc:docMk/>
            <pc:sldMk cId="2776097793" sldId="298"/>
            <ac:picMk id="4" creationId="{DCCF1D6C-6E5E-2504-73D5-A39F861861DF}"/>
          </ac:picMkLst>
        </pc:picChg>
        <pc:picChg chg="del">
          <ac:chgData name="Jodie Russell (Psychology)" userId="71d067e7-35cd-4cc4-9ef9-5ced99a944a8" providerId="ADAL" clId="{51FDC57C-6728-476A-BD16-BE7EFABCC92B}" dt="2025-05-27T10:06:08.265" v="410" actId="478"/>
          <ac:picMkLst>
            <pc:docMk/>
            <pc:sldMk cId="2776097793" sldId="298"/>
            <ac:picMk id="7" creationId="{294074C5-311B-252F-C2CA-C1CE087FF614}"/>
          </ac:picMkLst>
        </pc:picChg>
      </pc:sldChg>
      <pc:sldChg chg="del">
        <pc:chgData name="Jodie Russell (Psychology)" userId="71d067e7-35cd-4cc4-9ef9-5ced99a944a8" providerId="ADAL" clId="{51FDC57C-6728-476A-BD16-BE7EFABCC92B}" dt="2025-05-27T10:09:31.339" v="468" actId="47"/>
        <pc:sldMkLst>
          <pc:docMk/>
          <pc:sldMk cId="893045893" sldId="299"/>
        </pc:sldMkLst>
      </pc:sldChg>
      <pc:sldChg chg="del">
        <pc:chgData name="Jodie Russell (Psychology)" userId="71d067e7-35cd-4cc4-9ef9-5ced99a944a8" providerId="ADAL" clId="{51FDC57C-6728-476A-BD16-BE7EFABCC92B}" dt="2025-05-27T11:23:14.325" v="2802" actId="47"/>
        <pc:sldMkLst>
          <pc:docMk/>
          <pc:sldMk cId="25871782" sldId="300"/>
        </pc:sldMkLst>
      </pc:sldChg>
      <pc:sldChg chg="addSp modSp mod">
        <pc:chgData name="Jodie Russell (Psychology)" userId="71d067e7-35cd-4cc4-9ef9-5ced99a944a8" providerId="ADAL" clId="{51FDC57C-6728-476A-BD16-BE7EFABCC92B}" dt="2025-05-27T13:02:19.926" v="2964" actId="14100"/>
        <pc:sldMkLst>
          <pc:docMk/>
          <pc:sldMk cId="2140350666" sldId="301"/>
        </pc:sldMkLst>
        <pc:spChg chg="mod">
          <ac:chgData name="Jodie Russell (Psychology)" userId="71d067e7-35cd-4cc4-9ef9-5ced99a944a8" providerId="ADAL" clId="{51FDC57C-6728-476A-BD16-BE7EFABCC92B}" dt="2025-05-27T12:02:20.142" v="2831" actId="1076"/>
          <ac:spMkLst>
            <pc:docMk/>
            <pc:sldMk cId="2140350666" sldId="301"/>
            <ac:spMk id="3" creationId="{5B1D0524-32CE-4CF8-BA4E-55399BD98E68}"/>
          </ac:spMkLst>
        </pc:spChg>
        <pc:picChg chg="add mod">
          <ac:chgData name="Jodie Russell (Psychology)" userId="71d067e7-35cd-4cc4-9ef9-5ced99a944a8" providerId="ADAL" clId="{51FDC57C-6728-476A-BD16-BE7EFABCC92B}" dt="2025-05-27T13:02:19.926" v="2964" actId="14100"/>
          <ac:picMkLst>
            <pc:docMk/>
            <pc:sldMk cId="2140350666" sldId="301"/>
            <ac:picMk id="5" creationId="{76F89833-A5AA-0B77-C9E0-3A44201FD782}"/>
          </ac:picMkLst>
        </pc:picChg>
      </pc:sldChg>
      <pc:sldChg chg="addSp delSp modSp add mod modAnim">
        <pc:chgData name="Jodie Russell (Psychology)" userId="71d067e7-35cd-4cc4-9ef9-5ced99a944a8" providerId="ADAL" clId="{51FDC57C-6728-476A-BD16-BE7EFABCC92B}" dt="2025-05-27T12:56:27.975" v="2931"/>
        <pc:sldMkLst>
          <pc:docMk/>
          <pc:sldMk cId="3177747624" sldId="302"/>
        </pc:sldMkLst>
        <pc:spChg chg="mod">
          <ac:chgData name="Jodie Russell (Psychology)" userId="71d067e7-35cd-4cc4-9ef9-5ced99a944a8" providerId="ADAL" clId="{51FDC57C-6728-476A-BD16-BE7EFABCC92B}" dt="2025-05-27T10:54:39.089" v="1219" actId="20577"/>
          <ac:spMkLst>
            <pc:docMk/>
            <pc:sldMk cId="3177747624" sldId="302"/>
            <ac:spMk id="2" creationId="{DD40780B-FFB1-F3C2-917D-DD77E1094552}"/>
          </ac:spMkLst>
        </pc:spChg>
        <pc:spChg chg="mod">
          <ac:chgData name="Jodie Russell (Psychology)" userId="71d067e7-35cd-4cc4-9ef9-5ced99a944a8" providerId="ADAL" clId="{51FDC57C-6728-476A-BD16-BE7EFABCC92B}" dt="2025-05-27T12:14:56.450" v="2885" actId="14100"/>
          <ac:spMkLst>
            <pc:docMk/>
            <pc:sldMk cId="3177747624" sldId="302"/>
            <ac:spMk id="3" creationId="{9441E686-643C-C55D-0B73-28B81C147F31}"/>
          </ac:spMkLst>
        </pc:spChg>
        <pc:picChg chg="add del mod">
          <ac:chgData name="Jodie Russell (Psychology)" userId="71d067e7-35cd-4cc4-9ef9-5ced99a944a8" providerId="ADAL" clId="{51FDC57C-6728-476A-BD16-BE7EFABCC92B}" dt="2025-05-27T12:56:27.393" v="2930" actId="478"/>
          <ac:picMkLst>
            <pc:docMk/>
            <pc:sldMk cId="3177747624" sldId="302"/>
            <ac:picMk id="5" creationId="{276A55D1-B920-0D74-8A5B-43F29972A50E}"/>
          </ac:picMkLst>
        </pc:picChg>
        <pc:picChg chg="del">
          <ac:chgData name="Jodie Russell (Psychology)" userId="71d067e7-35cd-4cc4-9ef9-5ced99a944a8" providerId="ADAL" clId="{51FDC57C-6728-476A-BD16-BE7EFABCC92B}" dt="2025-05-27T10:02:15.367" v="324" actId="478"/>
          <ac:picMkLst>
            <pc:docMk/>
            <pc:sldMk cId="3177747624" sldId="302"/>
            <ac:picMk id="6" creationId="{4B839D49-3147-02A4-38F9-F86AE1A7F271}"/>
          </ac:picMkLst>
        </pc:picChg>
        <pc:picChg chg="add mod">
          <ac:chgData name="Jodie Russell (Psychology)" userId="71d067e7-35cd-4cc4-9ef9-5ced99a944a8" providerId="ADAL" clId="{51FDC57C-6728-476A-BD16-BE7EFABCC92B}" dt="2025-05-27T12:56:27.975" v="2931"/>
          <ac:picMkLst>
            <pc:docMk/>
            <pc:sldMk cId="3177747624" sldId="302"/>
            <ac:picMk id="7" creationId="{14785AB7-2F41-25EE-2294-873E4C064A5C}"/>
          </ac:picMkLst>
        </pc:picChg>
      </pc:sldChg>
      <pc:sldChg chg="modSp add del mod modAnim">
        <pc:chgData name="Jodie Russell (Psychology)" userId="71d067e7-35cd-4cc4-9ef9-5ced99a944a8" providerId="ADAL" clId="{51FDC57C-6728-476A-BD16-BE7EFABCC92B}" dt="2025-05-27T10:53:45.662" v="1176" actId="47"/>
        <pc:sldMkLst>
          <pc:docMk/>
          <pc:sldMk cId="1890819440" sldId="303"/>
        </pc:sldMkLst>
        <pc:spChg chg="mod">
          <ac:chgData name="Jodie Russell (Psychology)" userId="71d067e7-35cd-4cc4-9ef9-5ced99a944a8" providerId="ADAL" clId="{51FDC57C-6728-476A-BD16-BE7EFABCC92B}" dt="2025-05-27T10:01:46.671" v="281" actId="20577"/>
          <ac:spMkLst>
            <pc:docMk/>
            <pc:sldMk cId="1890819440" sldId="303"/>
            <ac:spMk id="2" creationId="{28F7C14C-0574-4DA1-AF51-B5946CC1D4CE}"/>
          </ac:spMkLst>
        </pc:spChg>
        <pc:spChg chg="mod">
          <ac:chgData name="Jodie Russell (Psychology)" userId="71d067e7-35cd-4cc4-9ef9-5ced99a944a8" providerId="ADAL" clId="{51FDC57C-6728-476A-BD16-BE7EFABCC92B}" dt="2025-05-27T10:01:53.135" v="283" actId="5793"/>
          <ac:spMkLst>
            <pc:docMk/>
            <pc:sldMk cId="1890819440" sldId="303"/>
            <ac:spMk id="3" creationId="{C24AD31D-8AF8-F92D-FA1B-800D6FE25408}"/>
          </ac:spMkLst>
        </pc:spChg>
      </pc:sldChg>
      <pc:sldChg chg="addSp modSp add mod modAnim">
        <pc:chgData name="Jodie Russell (Psychology)" userId="71d067e7-35cd-4cc4-9ef9-5ced99a944a8" providerId="ADAL" clId="{51FDC57C-6728-476A-BD16-BE7EFABCC92B}" dt="2025-05-27T12:13:48.731" v="2875"/>
        <pc:sldMkLst>
          <pc:docMk/>
          <pc:sldMk cId="2078197155" sldId="304"/>
        </pc:sldMkLst>
        <pc:spChg chg="mod">
          <ac:chgData name="Jodie Russell (Psychology)" userId="71d067e7-35cd-4cc4-9ef9-5ced99a944a8" providerId="ADAL" clId="{51FDC57C-6728-476A-BD16-BE7EFABCC92B}" dt="2025-05-27T10:53:10.639" v="1170" actId="20577"/>
          <ac:spMkLst>
            <pc:docMk/>
            <pc:sldMk cId="2078197155" sldId="304"/>
            <ac:spMk id="3" creationId="{4CEAB4C7-61DB-ABA4-826E-2A22689C3BE5}"/>
          </ac:spMkLst>
        </pc:spChg>
        <pc:picChg chg="add mod">
          <ac:chgData name="Jodie Russell (Psychology)" userId="71d067e7-35cd-4cc4-9ef9-5ced99a944a8" providerId="ADAL" clId="{51FDC57C-6728-476A-BD16-BE7EFABCC92B}" dt="2025-05-27T12:13:48.731" v="2875"/>
          <ac:picMkLst>
            <pc:docMk/>
            <pc:sldMk cId="2078197155" sldId="304"/>
            <ac:picMk id="4" creationId="{FBA91E38-85A3-40D7-1F12-2827163C9687}"/>
          </ac:picMkLst>
        </pc:picChg>
      </pc:sldChg>
      <pc:sldChg chg="addSp modSp add mod modAnim">
        <pc:chgData name="Jodie Russell (Psychology)" userId="71d067e7-35cd-4cc4-9ef9-5ced99a944a8" providerId="ADAL" clId="{51FDC57C-6728-476A-BD16-BE7EFABCC92B}" dt="2025-05-27T12:13:59.350" v="2877" actId="14100"/>
        <pc:sldMkLst>
          <pc:docMk/>
          <pc:sldMk cId="3720985517" sldId="305"/>
        </pc:sldMkLst>
        <pc:spChg chg="mod">
          <ac:chgData name="Jodie Russell (Psychology)" userId="71d067e7-35cd-4cc4-9ef9-5ced99a944a8" providerId="ADAL" clId="{51FDC57C-6728-476A-BD16-BE7EFABCC92B}" dt="2025-05-27T12:13:59.350" v="2877" actId="14100"/>
          <ac:spMkLst>
            <pc:docMk/>
            <pc:sldMk cId="3720985517" sldId="305"/>
            <ac:spMk id="3" creationId="{BD93627B-8198-82C4-FE7C-00EC24115293}"/>
          </ac:spMkLst>
        </pc:spChg>
        <pc:picChg chg="add mod">
          <ac:chgData name="Jodie Russell (Psychology)" userId="71d067e7-35cd-4cc4-9ef9-5ced99a944a8" providerId="ADAL" clId="{51FDC57C-6728-476A-BD16-BE7EFABCC92B}" dt="2025-05-27T12:13:56.265" v="2876"/>
          <ac:picMkLst>
            <pc:docMk/>
            <pc:sldMk cId="3720985517" sldId="305"/>
            <ac:picMk id="4" creationId="{DED87DE7-7EA0-A76E-8E96-E54F3AAECB2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338CE-E3C6-43CF-9BB4-3C17148F5AAD}" type="datetimeFigureOut">
              <a:rPr lang="en-GB" smtClean="0"/>
              <a:t>27/05/2025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E9AA9-4BD5-4472-9D52-A648AA9D58C0}" type="slidenum">
              <a:rPr lang="en-GB" smtClean="0"/>
              <a:t>‹#›</a:t>
            </a:fld>
            <a:endParaRPr lang="en-GB"/>
          </a:p>
        </p:txBody>
      </p:sp>
    </p:spTree>
    <p:extLst>
      <p:ext uri="{BB962C8B-B14F-4D97-AF65-F5344CB8AC3E}">
        <p14:creationId xmlns:p14="http://schemas.microsoft.com/office/powerpoint/2010/main" val="327958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Tuesday, May 27, 2025</a:t>
            </a:fld>
            <a:endParaRPr lang="en-US" dirty="0"/>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199465"/>
      </p:ext>
    </p:extLst>
  </p:cSld>
  <p:clrMapOvr>
    <a:masterClrMapping/>
  </p:clrMapOvr>
  <p:extLst>
    <p:ext uri="{DCECCB84-F9BA-43D5-87BE-67443E8EF086}">
      <p15:sldGuideLst xmlns:p15="http://schemas.microsoft.com/office/powerpoint/2012/main">
        <p15:guide id="1" orient="horz" pos="2886">
          <p15:clr>
            <a:srgbClr val="5ACBF0"/>
          </p15:clr>
        </p15:guide>
        <p15:guide id="2" pos="3840">
          <p15:clr>
            <a:srgbClr val="F26B43"/>
          </p15:clr>
        </p15:guide>
        <p15:guide id="3" pos="279">
          <p15:clr>
            <a:srgbClr val="F26B43"/>
          </p15:clr>
        </p15:guide>
        <p15:guide id="4" pos="7401">
          <p15:clr>
            <a:srgbClr val="F26B43"/>
          </p15:clr>
        </p15:guide>
        <p15:guide id="5" pos="1232">
          <p15:clr>
            <a:srgbClr val="5ACBF0"/>
          </p15:clr>
        </p15:guide>
        <p15:guide id="6" pos="1504">
          <p15:clr>
            <a:srgbClr val="5ACBF0"/>
          </p15:clr>
        </p15:guide>
        <p15:guide id="7" pos="2457">
          <p15:clr>
            <a:srgbClr val="5ACBF0"/>
          </p15:clr>
        </p15:guide>
        <p15:guide id="8" pos="2751">
          <p15:clr>
            <a:srgbClr val="5ACBF0"/>
          </p15:clr>
        </p15:guide>
        <p15:guide id="9" pos="3704">
          <p15:clr>
            <a:srgbClr val="5ACBF0"/>
          </p15:clr>
        </p15:guide>
        <p15:guide id="10" pos="3976">
          <p15:clr>
            <a:srgbClr val="5ACBF0"/>
          </p15:clr>
        </p15:guide>
        <p15:guide id="11" pos="4929">
          <p15:clr>
            <a:srgbClr val="5ACBF0"/>
          </p15:clr>
        </p15:guide>
        <p15:guide id="12" pos="5223">
          <p15:clr>
            <a:srgbClr val="5ACBF0"/>
          </p15:clr>
        </p15:guide>
        <p15:guide id="13" pos="6153">
          <p15:clr>
            <a:srgbClr val="5ACBF0"/>
          </p15:clr>
        </p15:guide>
        <p15:guide id="14" pos="6448">
          <p15:clr>
            <a:srgbClr val="5ACBF0"/>
          </p15:clr>
        </p15:guide>
        <p15:guide id="18" orient="horz" pos="278">
          <p15:clr>
            <a:srgbClr val="F26B43"/>
          </p15:clr>
        </p15:guide>
        <p15:guide id="20" orient="horz" pos="867">
          <p15:clr>
            <a:srgbClr val="5ACBF0"/>
          </p15:clr>
        </p15:guide>
        <p15:guide id="21" orient="horz" pos="1729">
          <p15:clr>
            <a:srgbClr val="5ACBF0"/>
          </p15:clr>
        </p15:guide>
        <p15:guide id="22" orient="horz" pos="3475">
          <p15:clr>
            <a:srgbClr val="F26B43"/>
          </p15:clr>
        </p15:guide>
        <p15:guide id="28" orient="horz" pos="1139">
          <p15:clr>
            <a:srgbClr val="5ACBF0"/>
          </p15:clr>
        </p15:guide>
        <p15:guide id="29" orient="horz" pos="2591">
          <p15:clr>
            <a:srgbClr val="5ACBF0"/>
          </p15:clr>
        </p15:guide>
        <p15:guide id="30" orient="horz" pos="2024">
          <p15:clr>
            <a:srgbClr val="5ACBF0"/>
          </p15:clr>
        </p15:guide>
        <p15:guide id="31" orient="horz" pos="3748">
          <p15:clr>
            <a:srgbClr val="F26B43"/>
          </p15:clr>
        </p15:guide>
        <p15:guide id="32" orient="horz" pos="1888">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Tuesday, May 27, 2025</a:t>
            </a:fld>
            <a:endParaRPr lang="en-US" dirty="0">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177208"/>
      </p:ext>
    </p:extLst>
  </p:cSld>
  <p:clrMapOvr>
    <a:masterClrMapping/>
  </p:clrMapOvr>
  <p:extLst>
    <p:ext uri="{DCECCB84-F9BA-43D5-87BE-67443E8EF086}">
      <p15:sldGuideLst xmlns:p15="http://schemas.microsoft.com/office/powerpoint/2012/main">
        <p15:guide id="12" pos="7401">
          <p15:clr>
            <a:srgbClr val="F26B43"/>
          </p15:clr>
        </p15:guide>
        <p15:guide id="14" orient="horz" pos="278">
          <p15:clr>
            <a:srgbClr val="F26B43"/>
          </p15:clr>
        </p15:guide>
        <p15:guide id="15" orient="horz" pos="4042">
          <p15:clr>
            <a:srgbClr val="F26B43"/>
          </p15:clr>
        </p15:guide>
        <p15:guide id="16" orient="horz" pos="1003">
          <p15:clr>
            <a:srgbClr val="5ACBF0"/>
          </p15:clr>
        </p15:guide>
        <p15:guide id="17" orient="horz" pos="1298">
          <p15:clr>
            <a:srgbClr val="5ACBF0"/>
          </p15:clr>
        </p15:guide>
        <p15:guide id="18" orient="horz" pos="2024">
          <p15:clr>
            <a:srgbClr val="5ACBF0"/>
          </p15:clr>
        </p15:guide>
        <p15:guide id="19" orient="horz" pos="2296">
          <p15:clr>
            <a:srgbClr val="5ACBF0"/>
          </p15:clr>
        </p15:guide>
        <p15:guide id="20" orient="horz" pos="3022">
          <p15:clr>
            <a:srgbClr val="5ACBF0"/>
          </p15:clr>
        </p15:guide>
        <p15:guide id="21" orient="horz" pos="3317">
          <p15:clr>
            <a:srgbClr val="5ACBF0"/>
          </p15:clr>
        </p15:guide>
        <p15:guide id="22" pos="846">
          <p15:clr>
            <a:srgbClr val="F26B43"/>
          </p15:clr>
        </p15:guide>
        <p15:guide id="23" pos="1708">
          <p15:clr>
            <a:srgbClr val="5ACBF0"/>
          </p15:clr>
        </p15:guide>
        <p15:guide id="24" pos="2003">
          <p15:clr>
            <a:srgbClr val="5ACBF0"/>
          </p15:clr>
        </p15:guide>
        <p15:guide id="25" pos="2842">
          <p15:clr>
            <a:srgbClr val="5ACBF0"/>
          </p15:clr>
        </p15:guide>
        <p15:guide id="26" pos="3137">
          <p15:clr>
            <a:srgbClr val="5ACBF0"/>
          </p15:clr>
        </p15:guide>
        <p15:guide id="28" pos="3976">
          <p15:clr>
            <a:srgbClr val="5ACBF0"/>
          </p15:clr>
        </p15:guide>
        <p15:guide id="29" pos="5110">
          <p15:clr>
            <a:srgbClr val="5ACBF0"/>
          </p15:clr>
        </p15:guide>
        <p15:guide id="30" pos="5405">
          <p15:clr>
            <a:srgbClr val="5ACBF0"/>
          </p15:clr>
        </p15:guide>
        <p15:guide id="31" pos="6267">
          <p15:clr>
            <a:srgbClr val="5ACBF0"/>
          </p15:clr>
        </p15:guide>
        <p15:guide id="32" pos="6539">
          <p15:clr>
            <a:srgbClr val="5ACBF0"/>
          </p15:clr>
        </p15:guide>
        <p15:guide id="33" pos="574">
          <p15:clr>
            <a:srgbClr val="F26B43"/>
          </p15:clr>
        </p15:guide>
        <p15:guide id="34" pos="427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Tuesday, May 27, 2025</a:t>
            </a:fld>
            <a:endParaRPr lang="en-US" dirty="0"/>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0785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Tuesday, May 27, 2025</a:t>
            </a:fld>
            <a:endParaRPr lang="en-US" dirty="0"/>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1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Tuesday, May 27, 2025</a:t>
            </a:fld>
            <a:endParaRPr lang="en-US" dirty="0"/>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16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Tuesday, May 27, 2025</a:t>
            </a:fld>
            <a:endParaRPr lang="en-US" dirty="0">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366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Tuesday, May 27, 2025</a:t>
            </a:fld>
            <a:endParaRPr lang="en-US" dirty="0">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Tuesday, May 27, 2025</a:t>
            </a:fld>
            <a:endParaRPr lang="en-US" dirty="0"/>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9828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Tuesday, May 27, 2025</a:t>
            </a:fld>
            <a:endParaRPr lang="en-US" dirty="0"/>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endParaRPr lang="en-US" dirty="0"/>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dirty="0"/>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5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Tuesday, May 27, 2025</a:t>
            </a:fld>
            <a:endParaRPr lang="en-US" dirty="0">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4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Tuesday, May 27, 2025</a:t>
            </a:fld>
            <a:endParaRPr lang="en-US" dirty="0"/>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14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Tuesday, May 27, 2025</a:t>
            </a:fld>
            <a:endParaRPr lang="en-US" dirty="0">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956189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hyperlink" Target="mailto:j.l.Russell@bham.ac.uk" TargetMode="External"/><Relationship Id="rId1" Type="http://schemas.openxmlformats.org/officeDocument/2006/relationships/slideLayout" Target="../slideLayouts/slideLayout1.xml"/><Relationship Id="rId6" Type="http://schemas.openxmlformats.org/officeDocument/2006/relationships/hyperlink" Target="https://www.rewirewellbeing.com/blog-1/blog-post-title-one-3tdsz" TargetMode="External"/><Relationship Id="rId5" Type="http://schemas.openxmlformats.org/officeDocument/2006/relationships/image" Target="../media/image3.png"/><Relationship Id="rId4" Type="http://schemas.openxmlformats.org/officeDocument/2006/relationships/image" Target="../media/image2.gif"/><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dreads.com/book/show/1829523.Epistemic_Injustice"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igiato.com/interdisciplinary/scientists-in-china-achieve-invisibility-in-chameleon-like-colour"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igiato.com/interdisciplinary/scientists-in-china-achieve-invisibility-in-chameleon-like-colour"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dr.densho.org/ddr-densho-151-141/"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igiato.com/interdisciplinary/scientists-in-china-achieve-invisibility-in-chameleon-like-colour"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uncanstephen.net/trends-that-exclude/"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v.uk/government/publications/psychosis-data-report" TargetMode="External"/><Relationship Id="rId2" Type="http://schemas.openxmlformats.org/officeDocument/2006/relationships/hyperlink" Target="mailto:j.l.Russell@bham.ac.uk"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606F-EACB-6E38-E9BF-582B48B089DB}"/>
              </a:ext>
            </a:extLst>
          </p:cNvPr>
          <p:cNvSpPr>
            <a:spLocks noGrp="1"/>
          </p:cNvSpPr>
          <p:nvPr>
            <p:ph type="ctrTitle"/>
          </p:nvPr>
        </p:nvSpPr>
        <p:spPr>
          <a:xfrm>
            <a:off x="442912" y="527841"/>
            <a:ext cx="11306175" cy="1690997"/>
          </a:xfrm>
        </p:spPr>
        <p:txBody>
          <a:bodyPr/>
          <a:lstStyle/>
          <a:p>
            <a:r>
              <a:rPr lang="en-GB" dirty="0">
                <a:solidFill>
                  <a:schemeClr val="tx1"/>
                </a:solidFill>
              </a:rPr>
              <a:t>Young People with Psychosis at the Intersection of Identities</a:t>
            </a:r>
          </a:p>
        </p:txBody>
      </p:sp>
      <p:sp>
        <p:nvSpPr>
          <p:cNvPr id="3" name="Subtitle 2">
            <a:extLst>
              <a:ext uri="{FF2B5EF4-FFF2-40B4-BE49-F238E27FC236}">
                <a16:creationId xmlns:a16="http://schemas.microsoft.com/office/drawing/2014/main" id="{5D8BF654-2D67-C991-D509-9BE4F244728A}"/>
              </a:ext>
            </a:extLst>
          </p:cNvPr>
          <p:cNvSpPr>
            <a:spLocks noGrp="1"/>
          </p:cNvSpPr>
          <p:nvPr>
            <p:ph type="subTitle" idx="1"/>
          </p:nvPr>
        </p:nvSpPr>
        <p:spPr>
          <a:xfrm>
            <a:off x="442912" y="2994943"/>
            <a:ext cx="11306175" cy="2445758"/>
          </a:xfrm>
        </p:spPr>
        <p:txBody>
          <a:bodyPr>
            <a:normAutofit fontScale="92500" lnSpcReduction="20000"/>
          </a:bodyPr>
          <a:lstStyle/>
          <a:p>
            <a:r>
              <a:rPr lang="en-GB" sz="2000" dirty="0">
                <a:solidFill>
                  <a:srgbClr val="663300"/>
                </a:solidFill>
              </a:rPr>
              <a:t>Dr Jodie Louise Russell</a:t>
            </a:r>
          </a:p>
          <a:p>
            <a:r>
              <a:rPr lang="en-GB" sz="2000" dirty="0">
                <a:solidFill>
                  <a:srgbClr val="663300"/>
                </a:solidFill>
              </a:rPr>
              <a:t>Research Fellow</a:t>
            </a:r>
          </a:p>
          <a:p>
            <a:r>
              <a:rPr lang="en-GB" sz="2000" dirty="0">
                <a:solidFill>
                  <a:srgbClr val="663300"/>
                </a:solidFill>
              </a:rPr>
              <a:t>Epistemic Injustice in Healthcare project (EPIC)</a:t>
            </a:r>
          </a:p>
          <a:p>
            <a:r>
              <a:rPr lang="en-GB" sz="2000" dirty="0">
                <a:solidFill>
                  <a:srgbClr val="663300"/>
                </a:solidFill>
              </a:rPr>
              <a:t>Birmingham Network for Phenomenology and Mental Health</a:t>
            </a:r>
          </a:p>
          <a:p>
            <a:endParaRPr lang="en-GB" sz="2000" dirty="0">
              <a:solidFill>
                <a:srgbClr val="663300"/>
              </a:solidFill>
            </a:endParaRPr>
          </a:p>
          <a:p>
            <a:r>
              <a:rPr lang="en-GB" sz="2000" dirty="0">
                <a:solidFill>
                  <a:srgbClr val="663300"/>
                </a:solidFill>
              </a:rPr>
              <a:t>School of Psychology, University of Birmingham</a:t>
            </a:r>
          </a:p>
          <a:p>
            <a:r>
              <a:rPr lang="en-GB" sz="2000" dirty="0">
                <a:solidFill>
                  <a:srgbClr val="663300"/>
                </a:solidFill>
                <a:hlinkClick r:id="rId2"/>
              </a:rPr>
              <a:t>j.l.russell@bham.ac.uk</a:t>
            </a:r>
            <a:r>
              <a:rPr lang="en-GB" sz="2000" dirty="0">
                <a:solidFill>
                  <a:srgbClr val="663300"/>
                </a:solidFill>
              </a:rPr>
              <a:t> • @jelliedsours.bsky.social</a:t>
            </a:r>
          </a:p>
        </p:txBody>
      </p:sp>
      <p:pic>
        <p:nvPicPr>
          <p:cNvPr id="6" name="Picture 5">
            <a:extLst>
              <a:ext uri="{FF2B5EF4-FFF2-40B4-BE49-F238E27FC236}">
                <a16:creationId xmlns:a16="http://schemas.microsoft.com/office/drawing/2014/main" id="{EF6BBDDB-BE9C-CFC0-3E4D-AD421556685C}"/>
              </a:ext>
            </a:extLst>
          </p:cNvPr>
          <p:cNvPicPr>
            <a:picLocks noChangeAspect="1"/>
          </p:cNvPicPr>
          <p:nvPr/>
        </p:nvPicPr>
        <p:blipFill>
          <a:blip r:embed="rId3"/>
          <a:stretch>
            <a:fillRect/>
          </a:stretch>
        </p:blipFill>
        <p:spPr>
          <a:xfrm>
            <a:off x="10503243" y="6003675"/>
            <a:ext cx="753503" cy="753503"/>
          </a:xfrm>
          <a:prstGeom prst="rect">
            <a:avLst/>
          </a:prstGeom>
        </p:spPr>
      </p:pic>
      <p:pic>
        <p:nvPicPr>
          <p:cNvPr id="8" name="Picture 7" descr="A white w on a black background&#10;&#10;Description automatically generated">
            <a:extLst>
              <a:ext uri="{FF2B5EF4-FFF2-40B4-BE49-F238E27FC236}">
                <a16:creationId xmlns:a16="http://schemas.microsoft.com/office/drawing/2014/main" id="{BBEDEFB4-4143-D3F7-0625-66E2D021F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92158" y="6061955"/>
            <a:ext cx="695223" cy="695223"/>
          </a:xfrm>
          <a:prstGeom prst="rect">
            <a:avLst/>
          </a:prstGeom>
        </p:spPr>
      </p:pic>
      <p:pic>
        <p:nvPicPr>
          <p:cNvPr id="4" name="Picture 3" descr="A person holding a string of blue thread&#10;&#10;Description automatically generated">
            <a:extLst>
              <a:ext uri="{FF2B5EF4-FFF2-40B4-BE49-F238E27FC236}">
                <a16:creationId xmlns:a16="http://schemas.microsoft.com/office/drawing/2014/main" id="{8E6152BB-DF57-29D2-ADA1-016E38010CC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365524" y="2416981"/>
            <a:ext cx="3374245" cy="3374245"/>
          </a:xfrm>
          <a:prstGeom prst="rect">
            <a:avLst/>
          </a:prstGeom>
        </p:spPr>
      </p:pic>
      <p:pic>
        <p:nvPicPr>
          <p:cNvPr id="9" name="Picture 8">
            <a:extLst>
              <a:ext uri="{FF2B5EF4-FFF2-40B4-BE49-F238E27FC236}">
                <a16:creationId xmlns:a16="http://schemas.microsoft.com/office/drawing/2014/main" id="{C7F2AFF5-C65E-4C60-3115-023FA0C4B08A}"/>
              </a:ext>
            </a:extLst>
          </p:cNvPr>
          <p:cNvPicPr>
            <a:picLocks noChangeAspect="1"/>
          </p:cNvPicPr>
          <p:nvPr/>
        </p:nvPicPr>
        <p:blipFill>
          <a:blip r:embed="rId7"/>
          <a:stretch>
            <a:fillRect/>
          </a:stretch>
        </p:blipFill>
        <p:spPr>
          <a:xfrm>
            <a:off x="6726167" y="4510216"/>
            <a:ext cx="1281010" cy="1281010"/>
          </a:xfrm>
          <a:prstGeom prst="rect">
            <a:avLst/>
          </a:prstGeom>
        </p:spPr>
      </p:pic>
      <p:pic>
        <p:nvPicPr>
          <p:cNvPr id="11" name="Picture 10" descr="A black background with a yellow line&#10;&#10;AI-generated content may be incorrect.">
            <a:extLst>
              <a:ext uri="{FF2B5EF4-FFF2-40B4-BE49-F238E27FC236}">
                <a16:creationId xmlns:a16="http://schemas.microsoft.com/office/drawing/2014/main" id="{34A6F7C6-6755-F295-2BA1-CD1663CE01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881816"/>
            <a:ext cx="4050814" cy="1133095"/>
          </a:xfrm>
          <a:prstGeom prst="rect">
            <a:avLst/>
          </a:prstGeom>
        </p:spPr>
      </p:pic>
      <p:pic>
        <p:nvPicPr>
          <p:cNvPr id="13" name="Picture 12" descr="A logo with red blue and white circles&#10;&#10;AI-generated content may be incorrect.">
            <a:extLst>
              <a:ext uri="{FF2B5EF4-FFF2-40B4-BE49-F238E27FC236}">
                <a16:creationId xmlns:a16="http://schemas.microsoft.com/office/drawing/2014/main" id="{290E73C2-3508-9D84-BB99-495BAB867B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39985" y="6028391"/>
            <a:ext cx="753502" cy="753502"/>
          </a:xfrm>
          <a:prstGeom prst="rect">
            <a:avLst/>
          </a:prstGeom>
        </p:spPr>
      </p:pic>
    </p:spTree>
    <p:extLst>
      <p:ext uri="{BB962C8B-B14F-4D97-AF65-F5344CB8AC3E}">
        <p14:creationId xmlns:p14="http://schemas.microsoft.com/office/powerpoint/2010/main" val="3450469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D67-7BA9-0A4B-25C0-BA88BA89497E}"/>
              </a:ext>
            </a:extLst>
          </p:cNvPr>
          <p:cNvSpPr>
            <a:spLocks noGrp="1"/>
          </p:cNvSpPr>
          <p:nvPr>
            <p:ph type="title"/>
          </p:nvPr>
        </p:nvSpPr>
        <p:spPr/>
        <p:txBody>
          <a:bodyPr/>
          <a:lstStyle/>
          <a:p>
            <a:r>
              <a:rPr lang="en-GB" dirty="0">
                <a:solidFill>
                  <a:srgbClr val="663300"/>
                </a:solidFill>
              </a:rPr>
              <a:t>Introduction</a:t>
            </a:r>
          </a:p>
        </p:txBody>
      </p:sp>
      <p:sp>
        <p:nvSpPr>
          <p:cNvPr id="3" name="Content Placeholder 2">
            <a:extLst>
              <a:ext uri="{FF2B5EF4-FFF2-40B4-BE49-F238E27FC236}">
                <a16:creationId xmlns:a16="http://schemas.microsoft.com/office/drawing/2014/main" id="{4D668829-6328-194F-1266-70929A51FDCB}"/>
              </a:ext>
            </a:extLst>
          </p:cNvPr>
          <p:cNvSpPr>
            <a:spLocks noGrp="1"/>
          </p:cNvSpPr>
          <p:nvPr>
            <p:ph idx="1"/>
          </p:nvPr>
        </p:nvSpPr>
        <p:spPr>
          <a:xfrm>
            <a:off x="1343025" y="1714585"/>
            <a:ext cx="7603267" cy="4356100"/>
          </a:xfrm>
        </p:spPr>
        <p:txBody>
          <a:bodyPr/>
          <a:lstStyle/>
          <a:p>
            <a:r>
              <a:rPr lang="en-GB" dirty="0">
                <a:solidFill>
                  <a:srgbClr val="663300"/>
                </a:solidFill>
              </a:rPr>
              <a:t>Aim: to consider some theoretical implications of intersectionality on the forthcoming EPIC case study</a:t>
            </a:r>
          </a:p>
          <a:p>
            <a:endParaRPr lang="en-GB" dirty="0">
              <a:solidFill>
                <a:srgbClr val="663300"/>
              </a:solidFill>
            </a:endParaRPr>
          </a:p>
          <a:p>
            <a:r>
              <a:rPr lang="en-GB" dirty="0">
                <a:solidFill>
                  <a:srgbClr val="663300"/>
                </a:solidFill>
              </a:rPr>
              <a:t>Overview:</a:t>
            </a:r>
          </a:p>
          <a:p>
            <a:pPr marL="817200" lvl="1" indent="-457200">
              <a:buFont typeface="+mj-lt"/>
              <a:buAutoNum type="arabicPeriod"/>
            </a:pPr>
            <a:r>
              <a:rPr lang="en-GB" dirty="0">
                <a:solidFill>
                  <a:srgbClr val="663300"/>
                </a:solidFill>
              </a:rPr>
              <a:t>Background on epistemic injustice and young people with psychosis</a:t>
            </a:r>
          </a:p>
          <a:p>
            <a:pPr marL="817200" lvl="1" indent="-457200">
              <a:buFont typeface="+mj-lt"/>
              <a:buAutoNum type="arabicPeriod"/>
            </a:pPr>
            <a:r>
              <a:rPr lang="en-GB" dirty="0">
                <a:solidFill>
                  <a:srgbClr val="663300"/>
                </a:solidFill>
              </a:rPr>
              <a:t>Intersectionality and invisibility </a:t>
            </a:r>
          </a:p>
          <a:p>
            <a:pPr marL="817200" lvl="1" indent="-457200">
              <a:buFont typeface="+mj-lt"/>
              <a:buAutoNum type="arabicPeriod"/>
            </a:pPr>
            <a:r>
              <a:rPr lang="en-GB" dirty="0">
                <a:solidFill>
                  <a:srgbClr val="663300"/>
                </a:solidFill>
              </a:rPr>
              <a:t>Problems for mental health research</a:t>
            </a:r>
          </a:p>
        </p:txBody>
      </p:sp>
      <p:pic>
        <p:nvPicPr>
          <p:cNvPr id="6" name="Picture 5" descr="A logo of a person with a scale&#10;&#10;AI-generated content may be incorrect.">
            <a:extLst>
              <a:ext uri="{FF2B5EF4-FFF2-40B4-BE49-F238E27FC236}">
                <a16:creationId xmlns:a16="http://schemas.microsoft.com/office/drawing/2014/main" id="{61129A21-88F0-3D43-42E1-FE24120401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7697" y="328839"/>
            <a:ext cx="1839098" cy="1839098"/>
          </a:xfrm>
          <a:prstGeom prst="rect">
            <a:avLst/>
          </a:prstGeom>
        </p:spPr>
      </p:pic>
    </p:spTree>
    <p:extLst>
      <p:ext uri="{BB962C8B-B14F-4D97-AF65-F5344CB8AC3E}">
        <p14:creationId xmlns:p14="http://schemas.microsoft.com/office/powerpoint/2010/main" val="171391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A857-933A-B353-75DA-9761F97A9007}"/>
              </a:ext>
            </a:extLst>
          </p:cNvPr>
          <p:cNvSpPr>
            <a:spLocks noGrp="1"/>
          </p:cNvSpPr>
          <p:nvPr>
            <p:ph type="title"/>
          </p:nvPr>
        </p:nvSpPr>
        <p:spPr/>
        <p:txBody>
          <a:bodyPr>
            <a:normAutofit/>
          </a:bodyPr>
          <a:lstStyle/>
          <a:p>
            <a:r>
              <a:rPr lang="en-GB" dirty="0">
                <a:solidFill>
                  <a:srgbClr val="663300"/>
                </a:solidFill>
              </a:rPr>
              <a:t>1. Young people and psychosis</a:t>
            </a:r>
          </a:p>
        </p:txBody>
      </p:sp>
      <p:sp>
        <p:nvSpPr>
          <p:cNvPr id="3" name="Content Placeholder 2">
            <a:extLst>
              <a:ext uri="{FF2B5EF4-FFF2-40B4-BE49-F238E27FC236}">
                <a16:creationId xmlns:a16="http://schemas.microsoft.com/office/drawing/2014/main" id="{52F2808A-CA7E-1387-E469-534C5EE76494}"/>
              </a:ext>
            </a:extLst>
          </p:cNvPr>
          <p:cNvSpPr>
            <a:spLocks noGrp="1"/>
          </p:cNvSpPr>
          <p:nvPr>
            <p:ph idx="1"/>
          </p:nvPr>
        </p:nvSpPr>
        <p:spPr>
          <a:xfrm>
            <a:off x="1087858" y="1362161"/>
            <a:ext cx="9069396" cy="4356100"/>
          </a:xfrm>
        </p:spPr>
        <p:txBody>
          <a:bodyPr/>
          <a:lstStyle/>
          <a:p>
            <a:r>
              <a:rPr lang="en-GB" sz="1600" dirty="0">
                <a:solidFill>
                  <a:srgbClr val="663300"/>
                </a:solidFill>
              </a:rPr>
              <a:t>Patients often feel that clinicians, and even their loved ones, </a:t>
            </a:r>
            <a:r>
              <a:rPr lang="en-GB" sz="1600" b="1" dirty="0">
                <a:solidFill>
                  <a:srgbClr val="663300"/>
                </a:solidFill>
              </a:rPr>
              <a:t>don’t listen to their experiences or take their reports seriously</a:t>
            </a:r>
            <a:endParaRPr lang="en-GB" sz="1600" dirty="0">
              <a:solidFill>
                <a:srgbClr val="663300"/>
              </a:solidFill>
            </a:endParaRPr>
          </a:p>
          <a:p>
            <a:r>
              <a:rPr lang="en-GB" sz="1600" dirty="0">
                <a:solidFill>
                  <a:srgbClr val="663300"/>
                </a:solidFill>
              </a:rPr>
              <a:t>A lack of credibility afforded to patient testimony </a:t>
            </a:r>
            <a:r>
              <a:rPr lang="en-GB" sz="1600" b="1" dirty="0">
                <a:solidFill>
                  <a:srgbClr val="663300"/>
                </a:solidFill>
              </a:rPr>
              <a:t>can often lead to harm </a:t>
            </a:r>
          </a:p>
          <a:p>
            <a:pPr lvl="1"/>
            <a:r>
              <a:rPr lang="en-GB" sz="1600" dirty="0">
                <a:solidFill>
                  <a:srgbClr val="663300"/>
                </a:solidFill>
              </a:rPr>
              <a:t>For example: misdiagnosis, over pathologization or under-pathologization, a failing trust in healthcare professionals or the patient themselves, and inadequate or inappropriate treatment</a:t>
            </a:r>
          </a:p>
          <a:p>
            <a:pPr lvl="1"/>
            <a:endParaRPr lang="en-GB" sz="1600" dirty="0">
              <a:solidFill>
                <a:srgbClr val="663300"/>
              </a:solidFill>
            </a:endParaRPr>
          </a:p>
          <a:p>
            <a:r>
              <a:rPr lang="en-GB" sz="1600" dirty="0">
                <a:solidFill>
                  <a:srgbClr val="663300"/>
                </a:solidFill>
              </a:rPr>
              <a:t>The phenomenon of discrediting patient experience </a:t>
            </a:r>
            <a:r>
              <a:rPr lang="en-GB" sz="1600" b="1" dirty="0">
                <a:solidFill>
                  <a:srgbClr val="663300"/>
                </a:solidFill>
              </a:rPr>
              <a:t>based on prejudice </a:t>
            </a:r>
            <a:r>
              <a:rPr lang="en-GB" sz="1600" dirty="0">
                <a:solidFill>
                  <a:srgbClr val="663300"/>
                </a:solidFill>
              </a:rPr>
              <a:t>is a form of </a:t>
            </a:r>
            <a:r>
              <a:rPr lang="en-GB" sz="1600" b="1" dirty="0">
                <a:solidFill>
                  <a:srgbClr val="663300"/>
                </a:solidFill>
              </a:rPr>
              <a:t>epistemic injustice</a:t>
            </a:r>
            <a:r>
              <a:rPr lang="en-GB" sz="1600" dirty="0">
                <a:solidFill>
                  <a:srgbClr val="663300"/>
                </a:solidFill>
              </a:rPr>
              <a:t> (Fricker 2007)</a:t>
            </a:r>
          </a:p>
          <a:p>
            <a:endParaRPr lang="en-GB" sz="1600" dirty="0">
              <a:solidFill>
                <a:srgbClr val="663300"/>
              </a:solidFill>
            </a:endParaRPr>
          </a:p>
          <a:p>
            <a:r>
              <a:rPr lang="en-GB" sz="1600" dirty="0">
                <a:solidFill>
                  <a:srgbClr val="663300"/>
                </a:solidFill>
              </a:rPr>
              <a:t>Two main types: </a:t>
            </a:r>
          </a:p>
          <a:p>
            <a:pPr lvl="1"/>
            <a:r>
              <a:rPr lang="en-GB" sz="1600" b="1" dirty="0">
                <a:solidFill>
                  <a:srgbClr val="663300"/>
                </a:solidFill>
              </a:rPr>
              <a:t>Testimonial injustice</a:t>
            </a:r>
            <a:r>
              <a:rPr lang="en-GB" sz="1600" dirty="0">
                <a:solidFill>
                  <a:srgbClr val="663300"/>
                </a:solidFill>
              </a:rPr>
              <a:t>: where an individual is harmed due to being </a:t>
            </a:r>
            <a:r>
              <a:rPr lang="en-GB" sz="1600" b="1" dirty="0">
                <a:solidFill>
                  <a:srgbClr val="663300"/>
                </a:solidFill>
              </a:rPr>
              <a:t>treated as an inadequate knower</a:t>
            </a:r>
            <a:r>
              <a:rPr lang="en-GB" sz="1600" dirty="0">
                <a:solidFill>
                  <a:srgbClr val="663300"/>
                </a:solidFill>
              </a:rPr>
              <a:t> in a given situation</a:t>
            </a:r>
          </a:p>
          <a:p>
            <a:pPr lvl="1"/>
            <a:r>
              <a:rPr lang="en-GB" sz="1600" b="1" dirty="0">
                <a:solidFill>
                  <a:srgbClr val="663300"/>
                </a:solidFill>
              </a:rPr>
              <a:t>Hermeneutic injustice</a:t>
            </a:r>
            <a:r>
              <a:rPr lang="en-GB" sz="1600" dirty="0">
                <a:solidFill>
                  <a:srgbClr val="663300"/>
                </a:solidFill>
              </a:rPr>
              <a:t>: where individuals are </a:t>
            </a:r>
            <a:r>
              <a:rPr lang="en-GB" sz="1600" b="1" dirty="0">
                <a:solidFill>
                  <a:srgbClr val="663300"/>
                </a:solidFill>
              </a:rPr>
              <a:t>excluded from using particular concepts </a:t>
            </a:r>
            <a:r>
              <a:rPr lang="en-GB" sz="1600" dirty="0">
                <a:solidFill>
                  <a:srgbClr val="663300"/>
                </a:solidFill>
              </a:rPr>
              <a:t>to understand their experiences or are unable to contribute concepts of their own</a:t>
            </a:r>
          </a:p>
        </p:txBody>
      </p:sp>
      <p:pic>
        <p:nvPicPr>
          <p:cNvPr id="5" name="Picture 4" descr="A book cover with a white wall&#10;&#10;AI-generated content may be incorrect.">
            <a:extLst>
              <a:ext uri="{FF2B5EF4-FFF2-40B4-BE49-F238E27FC236}">
                <a16:creationId xmlns:a16="http://schemas.microsoft.com/office/drawing/2014/main" id="{5D84B959-0A01-AA97-C6A1-2E4FAD7BF6C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19398" y="328839"/>
            <a:ext cx="1769487" cy="2718485"/>
          </a:xfrm>
          <a:prstGeom prst="rect">
            <a:avLst/>
          </a:prstGeom>
        </p:spPr>
      </p:pic>
    </p:spTree>
    <p:extLst>
      <p:ext uri="{BB962C8B-B14F-4D97-AF65-F5344CB8AC3E}">
        <p14:creationId xmlns:p14="http://schemas.microsoft.com/office/powerpoint/2010/main" val="377091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9C3F2F9F-D38C-1CC4-CF57-80FB89AD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D33DB-29DC-B24A-70FB-B53B0D990E98}"/>
              </a:ext>
            </a:extLst>
          </p:cNvPr>
          <p:cNvSpPr>
            <a:spLocks noGrp="1"/>
          </p:cNvSpPr>
          <p:nvPr>
            <p:ph type="title"/>
          </p:nvPr>
        </p:nvSpPr>
        <p:spPr/>
        <p:txBody>
          <a:bodyPr>
            <a:normAutofit/>
          </a:bodyPr>
          <a:lstStyle/>
          <a:p>
            <a:r>
              <a:rPr lang="en-GB" dirty="0">
                <a:solidFill>
                  <a:srgbClr val="663300"/>
                </a:solidFill>
              </a:rPr>
              <a:t>1. Young people and psychosis</a:t>
            </a:r>
          </a:p>
        </p:txBody>
      </p:sp>
      <p:sp>
        <p:nvSpPr>
          <p:cNvPr id="3" name="Content Placeholder 2">
            <a:extLst>
              <a:ext uri="{FF2B5EF4-FFF2-40B4-BE49-F238E27FC236}">
                <a16:creationId xmlns:a16="http://schemas.microsoft.com/office/drawing/2014/main" id="{4CEAB4C7-61DB-ABA4-826E-2A22689C3BE5}"/>
              </a:ext>
            </a:extLst>
          </p:cNvPr>
          <p:cNvSpPr>
            <a:spLocks noGrp="1"/>
          </p:cNvSpPr>
          <p:nvPr>
            <p:ph idx="1"/>
          </p:nvPr>
        </p:nvSpPr>
        <p:spPr>
          <a:xfrm>
            <a:off x="1137285" y="1592262"/>
            <a:ext cx="8840904" cy="4356100"/>
          </a:xfrm>
        </p:spPr>
        <p:txBody>
          <a:bodyPr/>
          <a:lstStyle/>
          <a:p>
            <a:r>
              <a:rPr lang="en-GB" sz="1600" dirty="0">
                <a:solidFill>
                  <a:srgbClr val="663300"/>
                </a:solidFill>
              </a:rPr>
              <a:t>Psychosis is a particularly pertinent example of where epistemic injustice may arise </a:t>
            </a:r>
            <a:r>
              <a:rPr lang="en-GB" sz="1600" b="1" dirty="0">
                <a:solidFill>
                  <a:srgbClr val="663300"/>
                </a:solidFill>
              </a:rPr>
              <a:t>due to its characterisation</a:t>
            </a:r>
          </a:p>
          <a:p>
            <a:pPr lvl="1"/>
            <a:r>
              <a:rPr lang="en-GB" sz="1600" dirty="0">
                <a:solidFill>
                  <a:srgbClr val="663300"/>
                </a:solidFill>
              </a:rPr>
              <a:t>E.g. the ICD-11’s description of “Schizophrenia or other primary psychotic disorders”, as</a:t>
            </a:r>
            <a:r>
              <a:rPr lang="en-GB" sz="1600" b="1" dirty="0">
                <a:solidFill>
                  <a:srgbClr val="663300"/>
                </a:solidFill>
              </a:rPr>
              <a:t> “impaired reality testing”</a:t>
            </a:r>
          </a:p>
          <a:p>
            <a:pPr lvl="1"/>
            <a:endParaRPr lang="en-GB" sz="1600" b="1" dirty="0">
              <a:solidFill>
                <a:srgbClr val="663300"/>
              </a:solidFill>
            </a:endParaRPr>
          </a:p>
          <a:p>
            <a:r>
              <a:rPr lang="en-GB" sz="1600" dirty="0">
                <a:solidFill>
                  <a:srgbClr val="663300"/>
                </a:solidFill>
              </a:rPr>
              <a:t>The psychosis population is </a:t>
            </a:r>
            <a:r>
              <a:rPr lang="en-GB" sz="1600" b="1" dirty="0">
                <a:solidFill>
                  <a:srgbClr val="663300"/>
                </a:solidFill>
              </a:rPr>
              <a:t>disproportionately represented by individuals from Black, Asian and Minority Ethnic (BAME) backgrounds</a:t>
            </a:r>
            <a:r>
              <a:rPr lang="en-GB" sz="1600" dirty="0">
                <a:solidFill>
                  <a:srgbClr val="663300"/>
                </a:solidFill>
              </a:rPr>
              <a:t> in England (Public Health England 2016) and internationally (Jongsma et al. 2019)</a:t>
            </a:r>
          </a:p>
          <a:p>
            <a:endParaRPr lang="en-GB" sz="1600" dirty="0">
              <a:solidFill>
                <a:srgbClr val="663300"/>
              </a:solidFill>
            </a:endParaRPr>
          </a:p>
          <a:p>
            <a:r>
              <a:rPr lang="en-GB" sz="1600" dirty="0">
                <a:solidFill>
                  <a:srgbClr val="663300"/>
                </a:solidFill>
              </a:rPr>
              <a:t>Psychosis is a disorder that most frequently manifests in </a:t>
            </a:r>
            <a:r>
              <a:rPr lang="en-GB" sz="1600" b="1" dirty="0">
                <a:solidFill>
                  <a:srgbClr val="663300"/>
                </a:solidFill>
              </a:rPr>
              <a:t>younger men</a:t>
            </a:r>
            <a:r>
              <a:rPr lang="en-GB" sz="1600" dirty="0">
                <a:solidFill>
                  <a:srgbClr val="663300"/>
                </a:solidFill>
              </a:rPr>
              <a:t>, with the typical age of first episode of psychosis between </a:t>
            </a:r>
            <a:r>
              <a:rPr lang="en-GB" sz="1600" b="1" dirty="0">
                <a:solidFill>
                  <a:srgbClr val="663300"/>
                </a:solidFill>
              </a:rPr>
              <a:t>late teens and early adulthood</a:t>
            </a:r>
          </a:p>
          <a:p>
            <a:endParaRPr lang="en-GB" sz="1600" b="1" dirty="0">
              <a:solidFill>
                <a:srgbClr val="663300"/>
              </a:solidFill>
            </a:endParaRPr>
          </a:p>
          <a:p>
            <a:r>
              <a:rPr lang="en-GB" sz="1600" dirty="0">
                <a:solidFill>
                  <a:srgbClr val="663300"/>
                </a:solidFill>
              </a:rPr>
              <a:t>Young people with psychosis are therefore likely to experience epistemic injustice as a result of </a:t>
            </a:r>
            <a:r>
              <a:rPr lang="en-GB" sz="1600" b="1" dirty="0">
                <a:solidFill>
                  <a:srgbClr val="663300"/>
                </a:solidFill>
              </a:rPr>
              <a:t>prejudice against multiple features of their identities</a:t>
            </a:r>
            <a:endParaRPr lang="en-GB" sz="1600" dirty="0">
              <a:solidFill>
                <a:srgbClr val="663300"/>
              </a:solidFill>
            </a:endParaRPr>
          </a:p>
        </p:txBody>
      </p:sp>
      <p:pic>
        <p:nvPicPr>
          <p:cNvPr id="4" name="Picture 3" descr="A book cover with a white wall&#10;&#10;AI-generated content may be incorrect.">
            <a:extLst>
              <a:ext uri="{FF2B5EF4-FFF2-40B4-BE49-F238E27FC236}">
                <a16:creationId xmlns:a16="http://schemas.microsoft.com/office/drawing/2014/main" id="{FBA91E38-85A3-40D7-1F12-2827163C96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19398" y="328839"/>
            <a:ext cx="1769487" cy="2718485"/>
          </a:xfrm>
          <a:prstGeom prst="rect">
            <a:avLst/>
          </a:prstGeom>
        </p:spPr>
      </p:pic>
    </p:spTree>
    <p:extLst>
      <p:ext uri="{BB962C8B-B14F-4D97-AF65-F5344CB8AC3E}">
        <p14:creationId xmlns:p14="http://schemas.microsoft.com/office/powerpoint/2010/main" val="207819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51AA8455-CE21-2614-32AD-4D3BCBF1A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02A8A-FD66-3E8C-78D4-7EC07A938A98}"/>
              </a:ext>
            </a:extLst>
          </p:cNvPr>
          <p:cNvSpPr>
            <a:spLocks noGrp="1"/>
          </p:cNvSpPr>
          <p:nvPr>
            <p:ph type="title"/>
          </p:nvPr>
        </p:nvSpPr>
        <p:spPr/>
        <p:txBody>
          <a:bodyPr>
            <a:normAutofit/>
          </a:bodyPr>
          <a:lstStyle/>
          <a:p>
            <a:r>
              <a:rPr lang="en-GB" dirty="0">
                <a:solidFill>
                  <a:srgbClr val="663300"/>
                </a:solidFill>
              </a:rPr>
              <a:t>1. Young people and psychosis</a:t>
            </a:r>
          </a:p>
        </p:txBody>
      </p:sp>
      <p:sp>
        <p:nvSpPr>
          <p:cNvPr id="3" name="Content Placeholder 2">
            <a:extLst>
              <a:ext uri="{FF2B5EF4-FFF2-40B4-BE49-F238E27FC236}">
                <a16:creationId xmlns:a16="http://schemas.microsoft.com/office/drawing/2014/main" id="{BD93627B-8198-82C4-FE7C-00EC24115293}"/>
              </a:ext>
            </a:extLst>
          </p:cNvPr>
          <p:cNvSpPr>
            <a:spLocks noGrp="1"/>
          </p:cNvSpPr>
          <p:nvPr>
            <p:ph idx="1"/>
          </p:nvPr>
        </p:nvSpPr>
        <p:spPr>
          <a:xfrm>
            <a:off x="1137285" y="1592262"/>
            <a:ext cx="8896401" cy="4356100"/>
          </a:xfrm>
        </p:spPr>
        <p:txBody>
          <a:bodyPr/>
          <a:lstStyle/>
          <a:p>
            <a:r>
              <a:rPr lang="en-GB" sz="1600" dirty="0">
                <a:solidFill>
                  <a:srgbClr val="663300"/>
                </a:solidFill>
              </a:rPr>
              <a:t>Work has also already been done to </a:t>
            </a:r>
            <a:r>
              <a:rPr lang="en-GB" sz="1600" b="1" dirty="0">
                <a:solidFill>
                  <a:srgbClr val="663300"/>
                </a:solidFill>
              </a:rPr>
              <a:t>theorise cases of epistemic injustice among young people </a:t>
            </a:r>
            <a:r>
              <a:rPr lang="en-GB" sz="1600" dirty="0">
                <a:solidFill>
                  <a:srgbClr val="663300"/>
                </a:solidFill>
              </a:rPr>
              <a:t>with psychosis in particular (see </a:t>
            </a:r>
            <a:r>
              <a:rPr lang="en-GB" sz="1600" dirty="0" err="1">
                <a:solidFill>
                  <a:srgbClr val="663300"/>
                </a:solidFill>
              </a:rPr>
              <a:t>Houlders</a:t>
            </a:r>
            <a:r>
              <a:rPr lang="en-GB" sz="1600" dirty="0">
                <a:solidFill>
                  <a:srgbClr val="663300"/>
                </a:solidFill>
              </a:rPr>
              <a:t>, Bortolotti, and Broome 2021) </a:t>
            </a:r>
          </a:p>
          <a:p>
            <a:pPr lvl="1"/>
            <a:r>
              <a:rPr lang="en-GB" sz="1600" dirty="0">
                <a:solidFill>
                  <a:srgbClr val="663300"/>
                </a:solidFill>
              </a:rPr>
              <a:t>There is </a:t>
            </a:r>
            <a:r>
              <a:rPr lang="en-GB" sz="1600" b="1" dirty="0">
                <a:solidFill>
                  <a:srgbClr val="663300"/>
                </a:solidFill>
              </a:rPr>
              <a:t>preliminary empirical evidence supporting </a:t>
            </a:r>
            <a:r>
              <a:rPr lang="en-GB" sz="1600" dirty="0">
                <a:solidFill>
                  <a:srgbClr val="663300"/>
                </a:solidFill>
              </a:rPr>
              <a:t>the analysis that young people in particular experience epistemic injustice (see Greenblat et al. 2024). </a:t>
            </a:r>
          </a:p>
          <a:p>
            <a:endParaRPr lang="en-GB" sz="1600" dirty="0">
              <a:solidFill>
                <a:srgbClr val="663300"/>
              </a:solidFill>
            </a:endParaRPr>
          </a:p>
          <a:p>
            <a:r>
              <a:rPr lang="en-GB" sz="1600" dirty="0" err="1">
                <a:solidFill>
                  <a:srgbClr val="663300"/>
                </a:solidFill>
              </a:rPr>
              <a:t>Baumtrog</a:t>
            </a:r>
            <a:r>
              <a:rPr lang="en-GB" sz="1600" dirty="0">
                <a:solidFill>
                  <a:srgbClr val="663300"/>
                </a:solidFill>
              </a:rPr>
              <a:t> and Peach (2019): children are discredited or ignored due to </a:t>
            </a:r>
            <a:r>
              <a:rPr lang="en-GB" sz="1600" b="1" dirty="0">
                <a:solidFill>
                  <a:srgbClr val="663300"/>
                </a:solidFill>
              </a:rPr>
              <a:t>presuppositions that children engage in creative fantasy</a:t>
            </a:r>
            <a:r>
              <a:rPr lang="en-GB" sz="1600" dirty="0">
                <a:solidFill>
                  <a:srgbClr val="663300"/>
                </a:solidFill>
              </a:rPr>
              <a:t>, roleplaying and lying, and therefore </a:t>
            </a:r>
            <a:r>
              <a:rPr lang="en-GB" sz="1600" b="1" dirty="0">
                <a:solidFill>
                  <a:srgbClr val="663300"/>
                </a:solidFill>
              </a:rPr>
              <a:t>may not be trusted </a:t>
            </a:r>
            <a:r>
              <a:rPr lang="en-GB" sz="1600" dirty="0">
                <a:solidFill>
                  <a:srgbClr val="663300"/>
                </a:solidFill>
              </a:rPr>
              <a:t>and presuppositions that </a:t>
            </a:r>
            <a:r>
              <a:rPr lang="en-GB" sz="1600" b="1" dirty="0">
                <a:solidFill>
                  <a:srgbClr val="663300"/>
                </a:solidFill>
              </a:rPr>
              <a:t>children simply know less </a:t>
            </a:r>
            <a:r>
              <a:rPr lang="en-GB" sz="1600" dirty="0">
                <a:solidFill>
                  <a:srgbClr val="663300"/>
                </a:solidFill>
              </a:rPr>
              <a:t>and have inadequate experience compared to adults. </a:t>
            </a:r>
          </a:p>
          <a:p>
            <a:pPr lvl="1"/>
            <a:r>
              <a:rPr lang="en-GB" sz="1600" dirty="0">
                <a:solidFill>
                  <a:srgbClr val="663300"/>
                </a:solidFill>
              </a:rPr>
              <a:t>Such attitudes are described as ‘</a:t>
            </a:r>
            <a:r>
              <a:rPr lang="en-GB" sz="1600" b="1" dirty="0" err="1">
                <a:solidFill>
                  <a:srgbClr val="663300"/>
                </a:solidFill>
              </a:rPr>
              <a:t>adultcentrism</a:t>
            </a:r>
            <a:r>
              <a:rPr lang="en-GB" sz="1600" dirty="0">
                <a:solidFill>
                  <a:srgbClr val="663300"/>
                </a:solidFill>
              </a:rPr>
              <a:t>’, the perspective that the adult experience should be the centre and measure for such things as knowledge</a:t>
            </a:r>
          </a:p>
          <a:p>
            <a:endParaRPr lang="en-GB" sz="1600" dirty="0">
              <a:solidFill>
                <a:srgbClr val="663300"/>
              </a:solidFill>
            </a:endParaRPr>
          </a:p>
          <a:p>
            <a:r>
              <a:rPr lang="en-GB" sz="1600" dirty="0">
                <a:solidFill>
                  <a:srgbClr val="663300"/>
                </a:solidFill>
              </a:rPr>
              <a:t>However, </a:t>
            </a:r>
            <a:r>
              <a:rPr lang="en-GB" sz="1600" b="1" dirty="0">
                <a:solidFill>
                  <a:srgbClr val="663300"/>
                </a:solidFill>
              </a:rPr>
              <a:t>the </a:t>
            </a:r>
            <a:r>
              <a:rPr lang="en-GB" sz="1600" b="1" i="1" dirty="0">
                <a:solidFill>
                  <a:srgbClr val="663300"/>
                </a:solidFill>
              </a:rPr>
              <a:t>intersectional </a:t>
            </a:r>
            <a:r>
              <a:rPr lang="en-GB" sz="1600" b="1" dirty="0">
                <a:solidFill>
                  <a:srgbClr val="663300"/>
                </a:solidFill>
              </a:rPr>
              <a:t>aspect </a:t>
            </a:r>
            <a:r>
              <a:rPr lang="en-GB" sz="1600" dirty="0">
                <a:solidFill>
                  <a:srgbClr val="663300"/>
                </a:solidFill>
              </a:rPr>
              <a:t>to young people’s experiences of epistemic injustice has not yet been thoroughly investigated</a:t>
            </a:r>
          </a:p>
        </p:txBody>
      </p:sp>
      <p:pic>
        <p:nvPicPr>
          <p:cNvPr id="4" name="Picture 3" descr="A book cover with a white wall&#10;&#10;AI-generated content may be incorrect.">
            <a:extLst>
              <a:ext uri="{FF2B5EF4-FFF2-40B4-BE49-F238E27FC236}">
                <a16:creationId xmlns:a16="http://schemas.microsoft.com/office/drawing/2014/main" id="{DED87DE7-7EA0-A76E-8E96-E54F3AAECB2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219398" y="328839"/>
            <a:ext cx="1769487" cy="2718485"/>
          </a:xfrm>
          <a:prstGeom prst="rect">
            <a:avLst/>
          </a:prstGeom>
        </p:spPr>
      </p:pic>
    </p:spTree>
    <p:extLst>
      <p:ext uri="{BB962C8B-B14F-4D97-AF65-F5344CB8AC3E}">
        <p14:creationId xmlns:p14="http://schemas.microsoft.com/office/powerpoint/2010/main" val="372098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26AB7D67-63D7-AC58-0B0E-0E80B939A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40780B-FFB1-F3C2-917D-DD77E1094552}"/>
              </a:ext>
            </a:extLst>
          </p:cNvPr>
          <p:cNvSpPr>
            <a:spLocks noGrp="1"/>
          </p:cNvSpPr>
          <p:nvPr>
            <p:ph type="title"/>
          </p:nvPr>
        </p:nvSpPr>
        <p:spPr/>
        <p:txBody>
          <a:bodyPr>
            <a:normAutofit/>
          </a:bodyPr>
          <a:lstStyle/>
          <a:p>
            <a:r>
              <a:rPr lang="en-GB" dirty="0">
                <a:solidFill>
                  <a:srgbClr val="663300"/>
                </a:solidFill>
              </a:rPr>
              <a:t>2. Intersectionality and invisibility</a:t>
            </a:r>
          </a:p>
        </p:txBody>
      </p:sp>
      <p:sp>
        <p:nvSpPr>
          <p:cNvPr id="3" name="Content Placeholder 2">
            <a:extLst>
              <a:ext uri="{FF2B5EF4-FFF2-40B4-BE49-F238E27FC236}">
                <a16:creationId xmlns:a16="http://schemas.microsoft.com/office/drawing/2014/main" id="{9441E686-643C-C55D-0B73-28B81C147F31}"/>
              </a:ext>
            </a:extLst>
          </p:cNvPr>
          <p:cNvSpPr>
            <a:spLocks noGrp="1"/>
          </p:cNvSpPr>
          <p:nvPr>
            <p:ph idx="1"/>
          </p:nvPr>
        </p:nvSpPr>
        <p:spPr>
          <a:xfrm>
            <a:off x="1137286" y="1592262"/>
            <a:ext cx="8352704" cy="4356100"/>
          </a:xfrm>
        </p:spPr>
        <p:txBody>
          <a:bodyPr/>
          <a:lstStyle/>
          <a:p>
            <a:r>
              <a:rPr lang="en-GB" sz="1600" b="1" dirty="0">
                <a:solidFill>
                  <a:srgbClr val="663300"/>
                </a:solidFill>
              </a:rPr>
              <a:t>Intersectionality</a:t>
            </a:r>
            <a:r>
              <a:rPr lang="en-GB" sz="1600" dirty="0">
                <a:solidFill>
                  <a:srgbClr val="663300"/>
                </a:solidFill>
              </a:rPr>
              <a:t> is a term coined by Black feminist thinkers (see Crenshaw 1991; Collins 1990, 2015; </a:t>
            </a:r>
            <a:r>
              <a:rPr lang="en-GB" sz="1600" dirty="0" err="1">
                <a:solidFill>
                  <a:srgbClr val="663300"/>
                </a:solidFill>
              </a:rPr>
              <a:t>Essed</a:t>
            </a:r>
            <a:r>
              <a:rPr lang="en-GB" sz="1600" dirty="0">
                <a:solidFill>
                  <a:srgbClr val="663300"/>
                </a:solidFill>
              </a:rPr>
              <a:t> 1991) to describe how </a:t>
            </a:r>
            <a:r>
              <a:rPr lang="en-GB" sz="1600" b="1" dirty="0">
                <a:solidFill>
                  <a:srgbClr val="663300"/>
                </a:solidFill>
              </a:rPr>
              <a:t>an individual may face structural discrimination along multiple different axes of their identity</a:t>
            </a:r>
          </a:p>
          <a:p>
            <a:pPr lvl="1"/>
            <a:r>
              <a:rPr lang="en-GB" sz="1600" dirty="0">
                <a:solidFill>
                  <a:srgbClr val="663300"/>
                </a:solidFill>
              </a:rPr>
              <a:t>E.g. gender, race, sexuality, </a:t>
            </a:r>
            <a:r>
              <a:rPr lang="en-GB" sz="1600" i="1" dirty="0">
                <a:solidFill>
                  <a:srgbClr val="663300"/>
                </a:solidFill>
              </a:rPr>
              <a:t>and disability/mental heath</a:t>
            </a:r>
          </a:p>
          <a:p>
            <a:endParaRPr lang="en-GB" sz="1600" b="1" dirty="0">
              <a:solidFill>
                <a:srgbClr val="663300"/>
              </a:solidFill>
            </a:endParaRPr>
          </a:p>
          <a:p>
            <a:r>
              <a:rPr lang="en-GB" sz="1600" dirty="0">
                <a:solidFill>
                  <a:srgbClr val="663300"/>
                </a:solidFill>
              </a:rPr>
              <a:t>Purdie-Vaughns and Eibach (2008) argue that </a:t>
            </a:r>
            <a:r>
              <a:rPr lang="en-GB" sz="1600" b="1" dirty="0">
                <a:solidFill>
                  <a:srgbClr val="663300"/>
                </a:solidFill>
              </a:rPr>
              <a:t>belonging to multiple group identities can also render individuals </a:t>
            </a:r>
            <a:r>
              <a:rPr lang="en-GB" sz="1600" b="1" i="1" dirty="0">
                <a:solidFill>
                  <a:srgbClr val="663300"/>
                </a:solidFill>
              </a:rPr>
              <a:t>invisible</a:t>
            </a:r>
            <a:r>
              <a:rPr lang="en-GB" sz="1600" dirty="0">
                <a:solidFill>
                  <a:srgbClr val="663300"/>
                </a:solidFill>
              </a:rPr>
              <a:t> with respect to those identities</a:t>
            </a:r>
          </a:p>
          <a:p>
            <a:endParaRPr lang="en-GB" sz="1600" dirty="0">
              <a:solidFill>
                <a:srgbClr val="663300"/>
              </a:solidFill>
            </a:endParaRPr>
          </a:p>
          <a:p>
            <a:r>
              <a:rPr lang="en-GB" sz="1600" dirty="0">
                <a:solidFill>
                  <a:srgbClr val="663300"/>
                </a:solidFill>
              </a:rPr>
              <a:t>This is because </a:t>
            </a:r>
            <a:r>
              <a:rPr lang="en-GB" sz="1600" b="1" dirty="0">
                <a:solidFill>
                  <a:srgbClr val="663300"/>
                </a:solidFill>
              </a:rPr>
              <a:t>membership multiple groups might mark you as an ‘atypical’ member </a:t>
            </a:r>
            <a:r>
              <a:rPr lang="en-GB" sz="1600" dirty="0">
                <a:solidFill>
                  <a:srgbClr val="663300"/>
                </a:solidFill>
              </a:rPr>
              <a:t>with respect to one or more of these groups</a:t>
            </a:r>
          </a:p>
          <a:p>
            <a:pPr lvl="1"/>
            <a:r>
              <a:rPr lang="en-GB" sz="1600" dirty="0">
                <a:solidFill>
                  <a:srgbClr val="663300"/>
                </a:solidFill>
              </a:rPr>
              <a:t>E.g. being a young man with psychosis might make you both an atypical young person (e.g. because of stereotypes of ‘youthfulness’ and ‘carefree’) and atypical mentally ill person (Schizophrenia is not very prevalent compared to other disorders)</a:t>
            </a:r>
          </a:p>
        </p:txBody>
      </p:sp>
      <p:pic>
        <p:nvPicPr>
          <p:cNvPr id="7" name="Picture 6" descr="A black hat and suit&#10;&#10;AI-generated content may be incorrect.">
            <a:extLst>
              <a:ext uri="{FF2B5EF4-FFF2-40B4-BE49-F238E27FC236}">
                <a16:creationId xmlns:a16="http://schemas.microsoft.com/office/drawing/2014/main" id="{14785AB7-2F41-25EE-2294-873E4C064A5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764" r="20135"/>
          <a:stretch/>
        </p:blipFill>
        <p:spPr>
          <a:xfrm>
            <a:off x="9780038" y="1306694"/>
            <a:ext cx="2174789" cy="1809268"/>
          </a:xfrm>
          <a:prstGeom prst="rect">
            <a:avLst/>
          </a:prstGeom>
        </p:spPr>
      </p:pic>
    </p:spTree>
    <p:extLst>
      <p:ext uri="{BB962C8B-B14F-4D97-AF65-F5344CB8AC3E}">
        <p14:creationId xmlns:p14="http://schemas.microsoft.com/office/powerpoint/2010/main" val="317774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EC286F2B-8595-60BE-1D95-5A0351E9F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F7DE4A-9C9F-576E-5EB8-DA6AEF3EAAB7}"/>
              </a:ext>
            </a:extLst>
          </p:cNvPr>
          <p:cNvSpPr>
            <a:spLocks noGrp="1"/>
          </p:cNvSpPr>
          <p:nvPr>
            <p:ph type="title"/>
          </p:nvPr>
        </p:nvSpPr>
        <p:spPr/>
        <p:txBody>
          <a:bodyPr>
            <a:normAutofit/>
          </a:bodyPr>
          <a:lstStyle/>
          <a:p>
            <a:r>
              <a:rPr lang="en-GB" dirty="0">
                <a:solidFill>
                  <a:srgbClr val="663300"/>
                </a:solidFill>
              </a:rPr>
              <a:t>2. Intersectionality and invisibility</a:t>
            </a:r>
          </a:p>
        </p:txBody>
      </p:sp>
      <p:sp>
        <p:nvSpPr>
          <p:cNvPr id="3" name="Content Placeholder 2">
            <a:extLst>
              <a:ext uri="{FF2B5EF4-FFF2-40B4-BE49-F238E27FC236}">
                <a16:creationId xmlns:a16="http://schemas.microsoft.com/office/drawing/2014/main" id="{259AD5FB-F3A7-09D9-89D2-D7221B3C0BD1}"/>
              </a:ext>
            </a:extLst>
          </p:cNvPr>
          <p:cNvSpPr>
            <a:spLocks noGrp="1"/>
          </p:cNvSpPr>
          <p:nvPr>
            <p:ph idx="1"/>
          </p:nvPr>
        </p:nvSpPr>
        <p:spPr>
          <a:xfrm>
            <a:off x="1137286" y="1592262"/>
            <a:ext cx="6611051" cy="4356100"/>
          </a:xfrm>
        </p:spPr>
        <p:txBody>
          <a:bodyPr/>
          <a:lstStyle/>
          <a:p>
            <a:pPr marL="0" indent="0">
              <a:buNone/>
            </a:pPr>
            <a:r>
              <a:rPr lang="en-GB" sz="1800" dirty="0">
                <a:solidFill>
                  <a:srgbClr val="663300"/>
                </a:solidFill>
              </a:rPr>
              <a:t>Invisible in what way?</a:t>
            </a:r>
          </a:p>
          <a:p>
            <a:pPr marL="0" indent="0">
              <a:buNone/>
            </a:pPr>
            <a:endParaRPr lang="en-GB" sz="1800" dirty="0">
              <a:solidFill>
                <a:srgbClr val="663300"/>
              </a:solidFill>
            </a:endParaRPr>
          </a:p>
          <a:p>
            <a:r>
              <a:rPr lang="en-GB" sz="1800" dirty="0">
                <a:solidFill>
                  <a:srgbClr val="663300"/>
                </a:solidFill>
              </a:rPr>
              <a:t>Purdie-</a:t>
            </a:r>
            <a:r>
              <a:rPr lang="en-GB" sz="1800" dirty="0" err="1">
                <a:solidFill>
                  <a:srgbClr val="663300"/>
                </a:solidFill>
              </a:rPr>
              <a:t>Vaughns</a:t>
            </a:r>
            <a:r>
              <a:rPr lang="en-GB" sz="1800" dirty="0">
                <a:solidFill>
                  <a:srgbClr val="663300"/>
                </a:solidFill>
              </a:rPr>
              <a:t> and </a:t>
            </a:r>
            <a:r>
              <a:rPr lang="en-GB" sz="1800" dirty="0" err="1">
                <a:solidFill>
                  <a:srgbClr val="663300"/>
                </a:solidFill>
              </a:rPr>
              <a:t>Eibach</a:t>
            </a:r>
            <a:r>
              <a:rPr lang="en-GB" sz="1800" dirty="0">
                <a:solidFill>
                  <a:srgbClr val="663300"/>
                </a:solidFill>
              </a:rPr>
              <a:t> (2008) refer to being </a:t>
            </a:r>
            <a:r>
              <a:rPr lang="en-GB" sz="1800" b="1" dirty="0">
                <a:solidFill>
                  <a:srgbClr val="663300"/>
                </a:solidFill>
              </a:rPr>
              <a:t>‘socially invisible’</a:t>
            </a:r>
          </a:p>
          <a:p>
            <a:pPr lvl="1"/>
            <a:r>
              <a:rPr lang="en-GB" sz="1800" dirty="0">
                <a:solidFill>
                  <a:srgbClr val="663300"/>
                </a:solidFill>
              </a:rPr>
              <a:t>Implied that this </a:t>
            </a:r>
            <a:r>
              <a:rPr lang="en-GB" sz="1800" b="1" dirty="0">
                <a:solidFill>
                  <a:srgbClr val="663300"/>
                </a:solidFill>
              </a:rPr>
              <a:t>is invisibility with respect to social structures</a:t>
            </a:r>
            <a:r>
              <a:rPr lang="en-GB" sz="1800" dirty="0">
                <a:solidFill>
                  <a:srgbClr val="663300"/>
                </a:solidFill>
              </a:rPr>
              <a:t> (e.g. prejudice and discrimination)</a:t>
            </a:r>
          </a:p>
          <a:p>
            <a:pPr lvl="1"/>
            <a:r>
              <a:rPr lang="en-GB" sz="1800" dirty="0">
                <a:solidFill>
                  <a:srgbClr val="663300"/>
                </a:solidFill>
              </a:rPr>
              <a:t>And there can be </a:t>
            </a:r>
            <a:r>
              <a:rPr lang="en-GB" sz="1800" b="1" dirty="0">
                <a:solidFill>
                  <a:srgbClr val="663300"/>
                </a:solidFill>
              </a:rPr>
              <a:t>advantages and disadvantages</a:t>
            </a:r>
          </a:p>
          <a:p>
            <a:pPr lvl="2"/>
            <a:r>
              <a:rPr lang="en-GB" sz="1400" dirty="0">
                <a:solidFill>
                  <a:srgbClr val="663300"/>
                </a:solidFill>
              </a:rPr>
              <a:t>E.g. passing for White might allow someone to escape discrimination/gain access to particular privileges </a:t>
            </a:r>
          </a:p>
          <a:p>
            <a:pPr lvl="1"/>
            <a:r>
              <a:rPr lang="en-GB" sz="1800" dirty="0">
                <a:solidFill>
                  <a:srgbClr val="663300"/>
                </a:solidFill>
              </a:rPr>
              <a:t>This will also be </a:t>
            </a:r>
            <a:r>
              <a:rPr lang="en-GB" sz="1800" b="1" dirty="0">
                <a:solidFill>
                  <a:srgbClr val="663300"/>
                </a:solidFill>
              </a:rPr>
              <a:t>material</a:t>
            </a:r>
          </a:p>
          <a:p>
            <a:pPr lvl="2"/>
            <a:r>
              <a:rPr lang="en-GB" sz="1400" dirty="0">
                <a:solidFill>
                  <a:srgbClr val="663300"/>
                </a:solidFill>
              </a:rPr>
              <a:t>Social structures aren’t just in the heads of individuals, but refer to </a:t>
            </a:r>
            <a:r>
              <a:rPr lang="en-GB" sz="1400" b="1" dirty="0">
                <a:solidFill>
                  <a:srgbClr val="663300"/>
                </a:solidFill>
              </a:rPr>
              <a:t>the tangible ways in which our lives are structured</a:t>
            </a:r>
          </a:p>
        </p:txBody>
      </p:sp>
      <p:pic>
        <p:nvPicPr>
          <p:cNvPr id="7" name="Picture 6" descr="A black hat and suit&#10;&#10;AI-generated content may be incorrect.">
            <a:extLst>
              <a:ext uri="{FF2B5EF4-FFF2-40B4-BE49-F238E27FC236}">
                <a16:creationId xmlns:a16="http://schemas.microsoft.com/office/drawing/2014/main" id="{23DA42CE-938B-8E69-E5D8-1602BBBA216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764" r="20135"/>
          <a:stretch/>
        </p:blipFill>
        <p:spPr>
          <a:xfrm>
            <a:off x="9780038" y="1306694"/>
            <a:ext cx="2174789" cy="1809268"/>
          </a:xfrm>
          <a:prstGeom prst="rect">
            <a:avLst/>
          </a:prstGeom>
        </p:spPr>
      </p:pic>
    </p:spTree>
    <p:extLst>
      <p:ext uri="{BB962C8B-B14F-4D97-AF65-F5344CB8AC3E}">
        <p14:creationId xmlns:p14="http://schemas.microsoft.com/office/powerpoint/2010/main" val="10559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F95132C-82A1-65C7-C404-4449F4BBF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A0968-D9B6-659C-9401-F8A9B1F17350}"/>
              </a:ext>
            </a:extLst>
          </p:cNvPr>
          <p:cNvSpPr>
            <a:spLocks noGrp="1"/>
          </p:cNvSpPr>
          <p:nvPr>
            <p:ph type="title"/>
          </p:nvPr>
        </p:nvSpPr>
        <p:spPr/>
        <p:txBody>
          <a:bodyPr>
            <a:normAutofit/>
          </a:bodyPr>
          <a:lstStyle/>
          <a:p>
            <a:r>
              <a:rPr lang="en-GB" dirty="0">
                <a:solidFill>
                  <a:srgbClr val="663300"/>
                </a:solidFill>
              </a:rPr>
              <a:t>2. Intersectionality and invisibility</a:t>
            </a:r>
          </a:p>
        </p:txBody>
      </p:sp>
      <p:sp>
        <p:nvSpPr>
          <p:cNvPr id="3" name="Content Placeholder 2">
            <a:extLst>
              <a:ext uri="{FF2B5EF4-FFF2-40B4-BE49-F238E27FC236}">
                <a16:creationId xmlns:a16="http://schemas.microsoft.com/office/drawing/2014/main" id="{FF46C12B-8FCE-A5CB-62BD-62311735B6F7}"/>
              </a:ext>
            </a:extLst>
          </p:cNvPr>
          <p:cNvSpPr>
            <a:spLocks noGrp="1"/>
          </p:cNvSpPr>
          <p:nvPr>
            <p:ph idx="1"/>
          </p:nvPr>
        </p:nvSpPr>
        <p:spPr>
          <a:xfrm>
            <a:off x="1137285" y="1456337"/>
            <a:ext cx="8056141" cy="4356100"/>
          </a:xfrm>
        </p:spPr>
        <p:txBody>
          <a:bodyPr/>
          <a:lstStyle/>
          <a:p>
            <a:pPr marL="0" indent="0">
              <a:buNone/>
            </a:pPr>
            <a:r>
              <a:rPr lang="en-GB" sz="1800" dirty="0">
                <a:solidFill>
                  <a:srgbClr val="663300"/>
                </a:solidFill>
              </a:rPr>
              <a:t>Jean-Paul </a:t>
            </a:r>
            <a:r>
              <a:rPr lang="en-GB" sz="1800" b="1" dirty="0">
                <a:solidFill>
                  <a:srgbClr val="663300"/>
                </a:solidFill>
              </a:rPr>
              <a:t>Sartre’s distinction between ‘group’ and ‘series’ </a:t>
            </a:r>
            <a:r>
              <a:rPr lang="en-GB" sz="1800" dirty="0">
                <a:solidFill>
                  <a:srgbClr val="663300"/>
                </a:solidFill>
              </a:rPr>
              <a:t>in </a:t>
            </a:r>
            <a:r>
              <a:rPr lang="en-GB" sz="1800" i="1" dirty="0">
                <a:solidFill>
                  <a:srgbClr val="663300"/>
                </a:solidFill>
              </a:rPr>
              <a:t>Critique of Dialectical Reason </a:t>
            </a:r>
            <a:r>
              <a:rPr lang="en-GB" sz="1800" dirty="0">
                <a:solidFill>
                  <a:srgbClr val="663300"/>
                </a:solidFill>
              </a:rPr>
              <a:t>helps to clarify intersectional invisibility:</a:t>
            </a:r>
          </a:p>
          <a:p>
            <a:pPr marL="0" indent="0">
              <a:buNone/>
            </a:pPr>
            <a:endParaRPr lang="en-GB" sz="1800" dirty="0">
              <a:solidFill>
                <a:srgbClr val="663300"/>
              </a:solidFill>
            </a:endParaRPr>
          </a:p>
          <a:p>
            <a:r>
              <a:rPr lang="en-GB" sz="1800" b="1" dirty="0">
                <a:solidFill>
                  <a:srgbClr val="663300"/>
                </a:solidFill>
              </a:rPr>
              <a:t>Series: a passive assemblage of people who have come together because they share a similar, pre-existing social or material situation</a:t>
            </a:r>
          </a:p>
          <a:p>
            <a:pPr lvl="1"/>
            <a:r>
              <a:rPr lang="en-GB" sz="1800" dirty="0">
                <a:solidFill>
                  <a:srgbClr val="663300"/>
                </a:solidFill>
              </a:rPr>
              <a:t>E.g. people waiting for a bus</a:t>
            </a:r>
          </a:p>
          <a:p>
            <a:endParaRPr lang="en-GB" sz="1800" dirty="0">
              <a:solidFill>
                <a:srgbClr val="663300"/>
              </a:solidFill>
            </a:endParaRPr>
          </a:p>
          <a:p>
            <a:r>
              <a:rPr lang="en-GB" sz="1800" b="1" dirty="0">
                <a:solidFill>
                  <a:srgbClr val="663300"/>
                </a:solidFill>
              </a:rPr>
              <a:t>Group: people undertaking a common goal</a:t>
            </a:r>
          </a:p>
          <a:p>
            <a:pPr lvl="1"/>
            <a:r>
              <a:rPr lang="en-GB" sz="1800" dirty="0">
                <a:solidFill>
                  <a:srgbClr val="663300"/>
                </a:solidFill>
              </a:rPr>
              <a:t>E.g. people protesting poor bus service</a:t>
            </a:r>
          </a:p>
          <a:p>
            <a:pPr lvl="1"/>
            <a:endParaRPr lang="en-GB" sz="1800" dirty="0">
              <a:solidFill>
                <a:srgbClr val="663300"/>
              </a:solidFill>
            </a:endParaRPr>
          </a:p>
          <a:p>
            <a:r>
              <a:rPr lang="en-GB" sz="1800" dirty="0">
                <a:solidFill>
                  <a:srgbClr val="663300"/>
                </a:solidFill>
              </a:rPr>
              <a:t>A </a:t>
            </a:r>
            <a:r>
              <a:rPr lang="en-GB" sz="1800" b="1" dirty="0">
                <a:solidFill>
                  <a:srgbClr val="663300"/>
                </a:solidFill>
              </a:rPr>
              <a:t>series can morph into a group and vice versa</a:t>
            </a:r>
            <a:r>
              <a:rPr lang="en-GB" sz="1800" dirty="0">
                <a:solidFill>
                  <a:srgbClr val="663300"/>
                </a:solidFill>
              </a:rPr>
              <a:t>, depending on how (if at all) individuals respond to their shared conditions</a:t>
            </a:r>
          </a:p>
        </p:txBody>
      </p:sp>
      <p:pic>
        <p:nvPicPr>
          <p:cNvPr id="9" name="Picture 8" descr="A group of people standing on the side of a road&#10;&#10;AI-generated content may be incorrect.">
            <a:extLst>
              <a:ext uri="{FF2B5EF4-FFF2-40B4-BE49-F238E27FC236}">
                <a16:creationId xmlns:a16="http://schemas.microsoft.com/office/drawing/2014/main" id="{D7F9C2A9-7722-355A-2B4A-2215B80786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242118" y="3194221"/>
            <a:ext cx="2627328" cy="2060298"/>
          </a:xfrm>
          <a:prstGeom prst="rect">
            <a:avLst/>
          </a:prstGeom>
        </p:spPr>
      </p:pic>
    </p:spTree>
    <p:extLst>
      <p:ext uri="{BB962C8B-B14F-4D97-AF65-F5344CB8AC3E}">
        <p14:creationId xmlns:p14="http://schemas.microsoft.com/office/powerpoint/2010/main" val="190766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D087C78E-3D76-5A42-1177-96FDBD939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F97B7-E443-F7FB-381E-02AB2D0E1498}"/>
              </a:ext>
            </a:extLst>
          </p:cNvPr>
          <p:cNvSpPr>
            <a:spLocks noGrp="1"/>
          </p:cNvSpPr>
          <p:nvPr>
            <p:ph type="title"/>
          </p:nvPr>
        </p:nvSpPr>
        <p:spPr/>
        <p:txBody>
          <a:bodyPr>
            <a:normAutofit/>
          </a:bodyPr>
          <a:lstStyle/>
          <a:p>
            <a:r>
              <a:rPr lang="en-GB" dirty="0">
                <a:solidFill>
                  <a:srgbClr val="663300"/>
                </a:solidFill>
              </a:rPr>
              <a:t>2. Intersectionality and invisibility</a:t>
            </a:r>
          </a:p>
        </p:txBody>
      </p:sp>
      <p:sp>
        <p:nvSpPr>
          <p:cNvPr id="3" name="Content Placeholder 2">
            <a:extLst>
              <a:ext uri="{FF2B5EF4-FFF2-40B4-BE49-F238E27FC236}">
                <a16:creationId xmlns:a16="http://schemas.microsoft.com/office/drawing/2014/main" id="{A8290BBB-3D0F-447C-F692-37042E8CDBE9}"/>
              </a:ext>
            </a:extLst>
          </p:cNvPr>
          <p:cNvSpPr>
            <a:spLocks noGrp="1"/>
          </p:cNvSpPr>
          <p:nvPr>
            <p:ph idx="1"/>
          </p:nvPr>
        </p:nvSpPr>
        <p:spPr>
          <a:xfrm>
            <a:off x="1201454" y="1592262"/>
            <a:ext cx="7445242" cy="4356100"/>
          </a:xfrm>
        </p:spPr>
        <p:txBody>
          <a:bodyPr/>
          <a:lstStyle/>
          <a:p>
            <a:pPr marL="0" indent="0">
              <a:buNone/>
            </a:pPr>
            <a:endParaRPr lang="en-GB" sz="1800" dirty="0">
              <a:solidFill>
                <a:srgbClr val="663300"/>
              </a:solidFill>
            </a:endParaRPr>
          </a:p>
          <a:p>
            <a:pPr marL="0" indent="0">
              <a:buNone/>
            </a:pPr>
            <a:r>
              <a:rPr lang="en-GB" sz="1800" dirty="0">
                <a:solidFill>
                  <a:srgbClr val="663300"/>
                </a:solidFill>
              </a:rPr>
              <a:t>These terms may also apply to the category ‘mentally ill’:</a:t>
            </a:r>
          </a:p>
          <a:p>
            <a:r>
              <a:rPr lang="en-GB" sz="1800" b="1" dirty="0">
                <a:solidFill>
                  <a:srgbClr val="663300"/>
                </a:solidFill>
              </a:rPr>
              <a:t>Individuals may form a series ‘mentally ill’ when facing similar historical and social situations</a:t>
            </a:r>
          </a:p>
          <a:p>
            <a:pPr lvl="1"/>
            <a:r>
              <a:rPr lang="en-GB" sz="1800" dirty="0">
                <a:solidFill>
                  <a:srgbClr val="663300"/>
                </a:solidFill>
              </a:rPr>
              <a:t>E.g. they may face similar problems, like stigma, similar choices (therapy or medication), congregate in similar spaces (online, at hospitals) despite differences in diagnosis</a:t>
            </a:r>
          </a:p>
          <a:p>
            <a:pPr lvl="1"/>
            <a:endParaRPr lang="en-GB" sz="1800" dirty="0">
              <a:solidFill>
                <a:srgbClr val="663300"/>
              </a:solidFill>
            </a:endParaRPr>
          </a:p>
          <a:p>
            <a:r>
              <a:rPr lang="en-GB" sz="1800" dirty="0">
                <a:solidFill>
                  <a:srgbClr val="663300"/>
                </a:solidFill>
              </a:rPr>
              <a:t>Likewise, </a:t>
            </a:r>
            <a:r>
              <a:rPr lang="en-GB" sz="1800" b="1" dirty="0">
                <a:solidFill>
                  <a:srgbClr val="663300"/>
                </a:solidFill>
              </a:rPr>
              <a:t>individuals may form a group ‘young people with psychosis’ when actively taking part in a project or goal</a:t>
            </a:r>
          </a:p>
          <a:p>
            <a:pPr lvl="1"/>
            <a:r>
              <a:rPr lang="en-GB" sz="1800" dirty="0">
                <a:solidFill>
                  <a:srgbClr val="663300"/>
                </a:solidFill>
              </a:rPr>
              <a:t>E.g. focus groups, protesting, </a:t>
            </a:r>
            <a:r>
              <a:rPr lang="en-GB" sz="1800" b="1" u="sng" dirty="0">
                <a:solidFill>
                  <a:srgbClr val="663300"/>
                </a:solidFill>
              </a:rPr>
              <a:t>education, and knowledge exchange</a:t>
            </a:r>
          </a:p>
          <a:p>
            <a:pPr marL="0" indent="0">
              <a:buNone/>
            </a:pPr>
            <a:endParaRPr lang="en-GB" sz="1800" b="1" dirty="0">
              <a:solidFill>
                <a:srgbClr val="663300"/>
              </a:solidFill>
            </a:endParaRPr>
          </a:p>
        </p:txBody>
      </p:sp>
      <p:pic>
        <p:nvPicPr>
          <p:cNvPr id="6" name="Picture 5" descr="A black hat and suit&#10;&#10;AI-generated content may be incorrect.">
            <a:extLst>
              <a:ext uri="{FF2B5EF4-FFF2-40B4-BE49-F238E27FC236}">
                <a16:creationId xmlns:a16="http://schemas.microsoft.com/office/drawing/2014/main" id="{C1B4CB85-1E8C-2D8B-BA9F-C16AFF3D8D0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764" r="20135"/>
          <a:stretch/>
        </p:blipFill>
        <p:spPr>
          <a:xfrm>
            <a:off x="9780038" y="1306694"/>
            <a:ext cx="2174789" cy="1809268"/>
          </a:xfrm>
          <a:prstGeom prst="rect">
            <a:avLst/>
          </a:prstGeom>
        </p:spPr>
      </p:pic>
    </p:spTree>
    <p:extLst>
      <p:ext uri="{BB962C8B-B14F-4D97-AF65-F5344CB8AC3E}">
        <p14:creationId xmlns:p14="http://schemas.microsoft.com/office/powerpoint/2010/main" val="3080663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860307B5-CBD2-3F0A-DDA1-A136921F7E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BBA3C3-AF61-8765-4AE3-F13DBB034D16}"/>
              </a:ext>
            </a:extLst>
          </p:cNvPr>
          <p:cNvSpPr>
            <a:spLocks noGrp="1"/>
          </p:cNvSpPr>
          <p:nvPr>
            <p:ph type="title"/>
          </p:nvPr>
        </p:nvSpPr>
        <p:spPr/>
        <p:txBody>
          <a:bodyPr>
            <a:normAutofit fontScale="90000"/>
          </a:bodyPr>
          <a:lstStyle/>
          <a:p>
            <a:r>
              <a:rPr lang="en-GB" dirty="0">
                <a:solidFill>
                  <a:srgbClr val="663300"/>
                </a:solidFill>
              </a:rPr>
              <a:t>3. A problem for intersectional research</a:t>
            </a:r>
          </a:p>
        </p:txBody>
      </p:sp>
      <p:sp>
        <p:nvSpPr>
          <p:cNvPr id="3" name="Content Placeholder 2">
            <a:extLst>
              <a:ext uri="{FF2B5EF4-FFF2-40B4-BE49-F238E27FC236}">
                <a16:creationId xmlns:a16="http://schemas.microsoft.com/office/drawing/2014/main" id="{D72E5D7D-2EF3-C459-9FB7-04259852901C}"/>
              </a:ext>
            </a:extLst>
          </p:cNvPr>
          <p:cNvSpPr>
            <a:spLocks noGrp="1"/>
          </p:cNvSpPr>
          <p:nvPr>
            <p:ph idx="1"/>
          </p:nvPr>
        </p:nvSpPr>
        <p:spPr>
          <a:xfrm>
            <a:off x="1137286" y="1391442"/>
            <a:ext cx="8995255" cy="4356100"/>
          </a:xfrm>
        </p:spPr>
        <p:txBody>
          <a:bodyPr/>
          <a:lstStyle/>
          <a:p>
            <a:r>
              <a:rPr lang="en-GB" sz="1800" dirty="0">
                <a:solidFill>
                  <a:srgbClr val="663300"/>
                </a:solidFill>
              </a:rPr>
              <a:t>Intersectional invisibility can occur </a:t>
            </a:r>
            <a:r>
              <a:rPr lang="en-GB" sz="1800" b="1" dirty="0">
                <a:solidFill>
                  <a:srgbClr val="663300"/>
                </a:solidFill>
              </a:rPr>
              <a:t>when individuals are prohibited from transitioning from series to group</a:t>
            </a:r>
            <a:r>
              <a:rPr lang="en-GB" sz="1800" dirty="0">
                <a:solidFill>
                  <a:srgbClr val="663300"/>
                </a:solidFill>
              </a:rPr>
              <a:t>, i.e. they are barred from taking part in projects, </a:t>
            </a:r>
            <a:r>
              <a:rPr lang="en-GB" sz="1800" b="1" dirty="0">
                <a:solidFill>
                  <a:srgbClr val="663300"/>
                </a:solidFill>
              </a:rPr>
              <a:t>because of the other series/groups to which they belong</a:t>
            </a:r>
          </a:p>
          <a:p>
            <a:endParaRPr lang="en-GB" sz="1800" dirty="0">
              <a:solidFill>
                <a:srgbClr val="663300"/>
              </a:solidFill>
            </a:endParaRPr>
          </a:p>
          <a:p>
            <a:r>
              <a:rPr lang="en-GB" sz="1800" dirty="0">
                <a:solidFill>
                  <a:srgbClr val="663300"/>
                </a:solidFill>
              </a:rPr>
              <a:t>Different </a:t>
            </a:r>
            <a:r>
              <a:rPr lang="en-GB" sz="1800" b="1" dirty="0">
                <a:solidFill>
                  <a:srgbClr val="663300"/>
                </a:solidFill>
              </a:rPr>
              <a:t>series/groups will vary in their material and historical conditions</a:t>
            </a:r>
            <a:r>
              <a:rPr lang="en-GB" sz="1800" dirty="0">
                <a:solidFill>
                  <a:srgbClr val="663300"/>
                </a:solidFill>
              </a:rPr>
              <a:t>, and this can </a:t>
            </a:r>
            <a:r>
              <a:rPr lang="en-GB" sz="1800" b="1" dirty="0">
                <a:solidFill>
                  <a:srgbClr val="663300"/>
                </a:solidFill>
              </a:rPr>
              <a:t>‘complicate’ participation </a:t>
            </a:r>
            <a:r>
              <a:rPr lang="en-GB" sz="1800" dirty="0">
                <a:solidFill>
                  <a:srgbClr val="663300"/>
                </a:solidFill>
              </a:rPr>
              <a:t>in group projects</a:t>
            </a:r>
          </a:p>
          <a:p>
            <a:pPr lvl="1"/>
            <a:r>
              <a:rPr lang="en-GB" sz="1600" dirty="0">
                <a:solidFill>
                  <a:srgbClr val="663300"/>
                </a:solidFill>
              </a:rPr>
              <a:t>E.g. young people with psychosis might not be able to participate in research on patient-clinician interactions because, for example, they don’t have the time/money for travel</a:t>
            </a:r>
          </a:p>
          <a:p>
            <a:pPr lvl="1"/>
            <a:r>
              <a:rPr lang="en-GB" sz="1600" dirty="0">
                <a:solidFill>
                  <a:srgbClr val="663300"/>
                </a:solidFill>
              </a:rPr>
              <a:t>They also </a:t>
            </a:r>
            <a:r>
              <a:rPr lang="en-GB" sz="1600" b="1" dirty="0">
                <a:solidFill>
                  <a:srgbClr val="663300"/>
                </a:solidFill>
              </a:rPr>
              <a:t>might not be invited to contribute despite being patients </a:t>
            </a:r>
            <a:r>
              <a:rPr lang="en-GB" sz="1600" dirty="0">
                <a:solidFill>
                  <a:srgbClr val="663300"/>
                </a:solidFill>
              </a:rPr>
              <a:t>or service users (because of perceived naïveté)</a:t>
            </a:r>
          </a:p>
          <a:p>
            <a:pPr lvl="1"/>
            <a:r>
              <a:rPr lang="en-GB" sz="1600" dirty="0">
                <a:solidFill>
                  <a:srgbClr val="663300"/>
                </a:solidFill>
              </a:rPr>
              <a:t>In this way, </a:t>
            </a:r>
            <a:r>
              <a:rPr lang="en-GB" sz="1600" b="1" dirty="0">
                <a:solidFill>
                  <a:srgbClr val="663300"/>
                </a:solidFill>
              </a:rPr>
              <a:t>young people might not ‘typify’ a patient group</a:t>
            </a:r>
            <a:r>
              <a:rPr lang="en-GB" sz="1600" dirty="0">
                <a:solidFill>
                  <a:srgbClr val="663300"/>
                </a:solidFill>
              </a:rPr>
              <a:t>; they can’t participate in the same projects, or in the same ways, and so </a:t>
            </a:r>
            <a:r>
              <a:rPr lang="en-GB" sz="1600" b="1" dirty="0">
                <a:solidFill>
                  <a:srgbClr val="663300"/>
                </a:solidFill>
              </a:rPr>
              <a:t>may feel invisible with respect to those projects</a:t>
            </a:r>
          </a:p>
          <a:p>
            <a:pPr lvl="1"/>
            <a:r>
              <a:rPr lang="en-GB" sz="1600" dirty="0">
                <a:solidFill>
                  <a:srgbClr val="663300"/>
                </a:solidFill>
              </a:rPr>
              <a:t>They might then </a:t>
            </a:r>
            <a:r>
              <a:rPr lang="en-GB" sz="1600" b="1" dirty="0">
                <a:solidFill>
                  <a:srgbClr val="663300"/>
                </a:solidFill>
              </a:rPr>
              <a:t>feel unwelcome and that the research ‘isn’t about them’</a:t>
            </a:r>
          </a:p>
          <a:p>
            <a:pPr marL="0" indent="0">
              <a:buNone/>
            </a:pPr>
            <a:endParaRPr lang="en-GB" sz="1800" dirty="0">
              <a:solidFill>
                <a:srgbClr val="663300"/>
              </a:solidFill>
            </a:endParaRPr>
          </a:p>
        </p:txBody>
      </p:sp>
      <p:pic>
        <p:nvPicPr>
          <p:cNvPr id="6" name="Picture 5" descr="A group of game pieces&#10;&#10;AI-generated content may be incorrect.">
            <a:extLst>
              <a:ext uri="{FF2B5EF4-FFF2-40B4-BE49-F238E27FC236}">
                <a16:creationId xmlns:a16="http://schemas.microsoft.com/office/drawing/2014/main" id="{D232BEA0-E095-A3BD-3CC4-BA1B3347EBC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9812928" y="1110458"/>
            <a:ext cx="2072094" cy="1681958"/>
          </a:xfrm>
          <a:prstGeom prst="rect">
            <a:avLst/>
          </a:prstGeom>
        </p:spPr>
      </p:pic>
    </p:spTree>
    <p:extLst>
      <p:ext uri="{BB962C8B-B14F-4D97-AF65-F5344CB8AC3E}">
        <p14:creationId xmlns:p14="http://schemas.microsoft.com/office/powerpoint/2010/main" val="420543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CF0B3E8D-4BBE-5CC1-1AE2-081087883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13A5E-1A55-960F-2324-D369916CE175}"/>
              </a:ext>
            </a:extLst>
          </p:cNvPr>
          <p:cNvSpPr>
            <a:spLocks noGrp="1"/>
          </p:cNvSpPr>
          <p:nvPr>
            <p:ph type="title"/>
          </p:nvPr>
        </p:nvSpPr>
        <p:spPr/>
        <p:txBody>
          <a:bodyPr>
            <a:normAutofit fontScale="90000"/>
          </a:bodyPr>
          <a:lstStyle/>
          <a:p>
            <a:r>
              <a:rPr lang="en-GB" dirty="0">
                <a:solidFill>
                  <a:srgbClr val="663300"/>
                </a:solidFill>
              </a:rPr>
              <a:t>3. A problem for intersectional research</a:t>
            </a:r>
          </a:p>
        </p:txBody>
      </p:sp>
      <p:sp>
        <p:nvSpPr>
          <p:cNvPr id="3" name="Content Placeholder 2">
            <a:extLst>
              <a:ext uri="{FF2B5EF4-FFF2-40B4-BE49-F238E27FC236}">
                <a16:creationId xmlns:a16="http://schemas.microsoft.com/office/drawing/2014/main" id="{5B250284-A19A-999A-FA6E-993429F16D04}"/>
              </a:ext>
            </a:extLst>
          </p:cNvPr>
          <p:cNvSpPr>
            <a:spLocks noGrp="1"/>
          </p:cNvSpPr>
          <p:nvPr>
            <p:ph idx="1"/>
          </p:nvPr>
        </p:nvSpPr>
        <p:spPr>
          <a:xfrm>
            <a:off x="1186807" y="1395328"/>
            <a:ext cx="8582835" cy="4356100"/>
          </a:xfrm>
        </p:spPr>
        <p:txBody>
          <a:bodyPr/>
          <a:lstStyle/>
          <a:p>
            <a:endParaRPr lang="en-GB" sz="1800" dirty="0">
              <a:solidFill>
                <a:srgbClr val="663300"/>
              </a:solidFill>
            </a:endParaRPr>
          </a:p>
          <a:p>
            <a:r>
              <a:rPr lang="en-GB" sz="1800" dirty="0">
                <a:solidFill>
                  <a:srgbClr val="663300"/>
                </a:solidFill>
              </a:rPr>
              <a:t>Being barred from group projects in this way also prohibits from individuals taking part in projects that would address that invisibility</a:t>
            </a:r>
          </a:p>
          <a:p>
            <a:pPr lvl="1"/>
            <a:r>
              <a:rPr lang="en-GB" sz="1800" dirty="0">
                <a:solidFill>
                  <a:srgbClr val="663300"/>
                </a:solidFill>
              </a:rPr>
              <a:t>E.g. </a:t>
            </a:r>
            <a:r>
              <a:rPr lang="en-GB" sz="1800" b="1" dirty="0">
                <a:solidFill>
                  <a:srgbClr val="663300"/>
                </a:solidFill>
              </a:rPr>
              <a:t>projects around generating and sharing knowledge (like research)</a:t>
            </a:r>
          </a:p>
          <a:p>
            <a:pPr lvl="1"/>
            <a:endParaRPr lang="en-GB" sz="1800" b="1" dirty="0">
              <a:solidFill>
                <a:srgbClr val="663300"/>
              </a:solidFill>
            </a:endParaRPr>
          </a:p>
          <a:p>
            <a:r>
              <a:rPr lang="en-GB" sz="1800" dirty="0">
                <a:solidFill>
                  <a:srgbClr val="663300"/>
                </a:solidFill>
              </a:rPr>
              <a:t>People who experience intersectional invisibility may then be especially prone to hermeneutic injustice (Fricker 2007)</a:t>
            </a:r>
          </a:p>
          <a:p>
            <a:endParaRPr lang="en-GB" sz="1800" dirty="0">
              <a:solidFill>
                <a:srgbClr val="663300"/>
              </a:solidFill>
            </a:endParaRPr>
          </a:p>
          <a:p>
            <a:r>
              <a:rPr lang="en-GB" sz="1800" dirty="0">
                <a:solidFill>
                  <a:srgbClr val="663300"/>
                </a:solidFill>
              </a:rPr>
              <a:t>Intersectional invisibility might be difficult to research itself:</a:t>
            </a:r>
          </a:p>
          <a:p>
            <a:pPr lvl="1"/>
            <a:r>
              <a:rPr lang="en-GB" sz="1800" dirty="0">
                <a:solidFill>
                  <a:srgbClr val="663300"/>
                </a:solidFill>
              </a:rPr>
              <a:t>Potential participant might then unknowingly rule themselves out (because they can’t rule themselves in)</a:t>
            </a:r>
          </a:p>
          <a:p>
            <a:pPr lvl="1"/>
            <a:r>
              <a:rPr lang="en-GB" sz="1800" dirty="0">
                <a:solidFill>
                  <a:srgbClr val="663300"/>
                </a:solidFill>
              </a:rPr>
              <a:t>Being barred from certain group activities (like knowledge exchange) might mean that individuals lack useful concepts for self-understanding</a:t>
            </a:r>
          </a:p>
          <a:p>
            <a:pPr lvl="1"/>
            <a:endParaRPr lang="en-GB" sz="1800" dirty="0">
              <a:solidFill>
                <a:srgbClr val="663300"/>
              </a:solidFill>
            </a:endParaRPr>
          </a:p>
          <a:p>
            <a:pPr lvl="1"/>
            <a:endParaRPr lang="en-GB" sz="1800" dirty="0">
              <a:solidFill>
                <a:srgbClr val="663300"/>
              </a:solidFill>
            </a:endParaRPr>
          </a:p>
          <a:p>
            <a:endParaRPr lang="en-GB" sz="1600" b="1" dirty="0">
              <a:solidFill>
                <a:srgbClr val="663300"/>
              </a:solidFill>
            </a:endParaRPr>
          </a:p>
          <a:p>
            <a:pPr marL="0" indent="0">
              <a:buNone/>
            </a:pPr>
            <a:endParaRPr lang="en-GB" sz="1800" dirty="0">
              <a:solidFill>
                <a:srgbClr val="663300"/>
              </a:solidFill>
            </a:endParaRPr>
          </a:p>
        </p:txBody>
      </p:sp>
      <p:pic>
        <p:nvPicPr>
          <p:cNvPr id="4" name="Picture 3" descr="A group of game pieces&#10;&#10;AI-generated content may be incorrect.">
            <a:extLst>
              <a:ext uri="{FF2B5EF4-FFF2-40B4-BE49-F238E27FC236}">
                <a16:creationId xmlns:a16="http://schemas.microsoft.com/office/drawing/2014/main" id="{DCCF1D6C-6E5E-2504-73D5-A39F861861D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19" r="22353"/>
          <a:stretch/>
        </p:blipFill>
        <p:spPr>
          <a:xfrm>
            <a:off x="9812928" y="1110458"/>
            <a:ext cx="2072094" cy="1681958"/>
          </a:xfrm>
          <a:prstGeom prst="rect">
            <a:avLst/>
          </a:prstGeom>
        </p:spPr>
      </p:pic>
      <p:sp>
        <p:nvSpPr>
          <p:cNvPr id="6" name="TextBox 5">
            <a:extLst>
              <a:ext uri="{FF2B5EF4-FFF2-40B4-BE49-F238E27FC236}">
                <a16:creationId xmlns:a16="http://schemas.microsoft.com/office/drawing/2014/main" id="{C5E72499-63E9-ECFC-B234-95B62DC70551}"/>
              </a:ext>
            </a:extLst>
          </p:cNvPr>
          <p:cNvSpPr txBox="1"/>
          <p:nvPr/>
        </p:nvSpPr>
        <p:spPr>
          <a:xfrm>
            <a:off x="9722590" y="4245742"/>
            <a:ext cx="2162432" cy="1169551"/>
          </a:xfrm>
          <a:prstGeom prst="rect">
            <a:avLst/>
          </a:prstGeom>
          <a:noFill/>
          <a:ln>
            <a:solidFill>
              <a:schemeClr val="tx1"/>
            </a:solidFill>
          </a:ln>
        </p:spPr>
        <p:txBody>
          <a:bodyPr wrap="square" rtlCol="0">
            <a:spAutoFit/>
          </a:bodyPr>
          <a:lstStyle/>
          <a:p>
            <a:r>
              <a:rPr lang="en-GB" sz="1400" dirty="0"/>
              <a:t>Ask me in the Q&amp;A how we are incorporating considerations about intersectionality in the case study</a:t>
            </a:r>
          </a:p>
        </p:txBody>
      </p:sp>
    </p:spTree>
    <p:extLst>
      <p:ext uri="{BB962C8B-B14F-4D97-AF65-F5344CB8AC3E}">
        <p14:creationId xmlns:p14="http://schemas.microsoft.com/office/powerpoint/2010/main" val="277609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6D3"/>
        </a:solidFill>
        <a:effectLst/>
      </p:bgPr>
    </p:bg>
    <p:spTree>
      <p:nvGrpSpPr>
        <p:cNvPr id="1" name="">
          <a:extLst>
            <a:ext uri="{FF2B5EF4-FFF2-40B4-BE49-F238E27FC236}">
              <a16:creationId xmlns:a16="http://schemas.microsoft.com/office/drawing/2014/main" id="{A010EA53-1278-94E4-EE00-4F08E4D2A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FD7BB-6C5C-AF4A-8B57-A5D347BBA310}"/>
              </a:ext>
            </a:extLst>
          </p:cNvPr>
          <p:cNvSpPr>
            <a:spLocks noGrp="1"/>
          </p:cNvSpPr>
          <p:nvPr>
            <p:ph type="title"/>
          </p:nvPr>
        </p:nvSpPr>
        <p:spPr/>
        <p:txBody>
          <a:bodyPr>
            <a:normAutofit/>
          </a:bodyPr>
          <a:lstStyle/>
          <a:p>
            <a:pPr algn="ctr"/>
            <a:r>
              <a:rPr lang="en-GB" dirty="0">
                <a:solidFill>
                  <a:srgbClr val="663300"/>
                </a:solidFill>
              </a:rPr>
              <a:t>Thank you!</a:t>
            </a:r>
          </a:p>
        </p:txBody>
      </p:sp>
      <p:sp>
        <p:nvSpPr>
          <p:cNvPr id="3" name="Content Placeholder 2">
            <a:extLst>
              <a:ext uri="{FF2B5EF4-FFF2-40B4-BE49-F238E27FC236}">
                <a16:creationId xmlns:a16="http://schemas.microsoft.com/office/drawing/2014/main" id="{5B1D0524-32CE-4CF8-BA4E-55399BD98E68}"/>
              </a:ext>
            </a:extLst>
          </p:cNvPr>
          <p:cNvSpPr>
            <a:spLocks noGrp="1"/>
          </p:cNvSpPr>
          <p:nvPr>
            <p:ph idx="1"/>
          </p:nvPr>
        </p:nvSpPr>
        <p:spPr>
          <a:xfrm>
            <a:off x="1139014" y="1367673"/>
            <a:ext cx="10814083" cy="4356100"/>
          </a:xfrm>
        </p:spPr>
        <p:txBody>
          <a:bodyPr/>
          <a:lstStyle/>
          <a:p>
            <a:pPr marL="0" indent="0">
              <a:buNone/>
            </a:pPr>
            <a:r>
              <a:rPr lang="en-GB" sz="1800" dirty="0">
                <a:solidFill>
                  <a:srgbClr val="663300"/>
                </a:solidFill>
              </a:rPr>
              <a:t>Contact: </a:t>
            </a:r>
            <a:r>
              <a:rPr lang="en-GB" sz="1800" dirty="0">
                <a:solidFill>
                  <a:srgbClr val="663300"/>
                </a:solidFill>
                <a:hlinkClick r:id="rId2"/>
              </a:rPr>
              <a:t>j.l.russell@bham.ac.uk</a:t>
            </a:r>
            <a:r>
              <a:rPr lang="en-GB" sz="1800" dirty="0">
                <a:solidFill>
                  <a:srgbClr val="663300"/>
                </a:solidFill>
              </a:rPr>
              <a:t> or @jelliedsours.bsky.social</a:t>
            </a:r>
          </a:p>
          <a:p>
            <a:pPr marL="0" indent="0">
              <a:buNone/>
            </a:pPr>
            <a:endParaRPr lang="en-GB" sz="1400" dirty="0">
              <a:solidFill>
                <a:srgbClr val="663300"/>
              </a:solidFill>
            </a:endParaRPr>
          </a:p>
          <a:p>
            <a:pPr marL="0" indent="0">
              <a:buNone/>
            </a:pPr>
            <a:r>
              <a:rPr lang="en-GB" sz="1400" dirty="0">
                <a:solidFill>
                  <a:srgbClr val="663300"/>
                </a:solidFill>
              </a:rPr>
              <a:t>References:</a:t>
            </a:r>
          </a:p>
          <a:p>
            <a:r>
              <a:rPr lang="en-GB" sz="1000" dirty="0" err="1">
                <a:solidFill>
                  <a:srgbClr val="663300"/>
                </a:solidFill>
              </a:rPr>
              <a:t>Baumtrog</a:t>
            </a:r>
            <a:r>
              <a:rPr lang="en-GB" sz="1000" dirty="0">
                <a:solidFill>
                  <a:srgbClr val="663300"/>
                </a:solidFill>
              </a:rPr>
              <a:t>, M.D. and Peach, H., (2019), “They can't be believed: children, intersectionality, and epistemic injustice”, </a:t>
            </a:r>
            <a:r>
              <a:rPr lang="en-GB" sz="1000" i="1" dirty="0">
                <a:solidFill>
                  <a:srgbClr val="663300"/>
                </a:solidFill>
              </a:rPr>
              <a:t>Journal of Global Ethics</a:t>
            </a:r>
            <a:r>
              <a:rPr lang="en-GB" sz="1000" dirty="0">
                <a:solidFill>
                  <a:srgbClr val="663300"/>
                </a:solidFill>
              </a:rPr>
              <a:t>, 15(3), pp.213-232.</a:t>
            </a:r>
          </a:p>
          <a:p>
            <a:r>
              <a:rPr lang="en-GB" sz="1000" dirty="0">
                <a:solidFill>
                  <a:srgbClr val="663300"/>
                </a:solidFill>
              </a:rPr>
              <a:t>Collins, P. H., (1990), “Black feminist thought in the matrix of domination”, Black feminist thought: Knowledge, consciousness, and the politics of empowerment, 138(1990), pp.221-238.</a:t>
            </a:r>
          </a:p>
          <a:p>
            <a:r>
              <a:rPr lang="en-GB" sz="1000" dirty="0">
                <a:solidFill>
                  <a:srgbClr val="663300"/>
                </a:solidFill>
              </a:rPr>
              <a:t>Crenshaw, K., (1991) “Mapping the Margins: Intersectionality, Identity Politics, and Violence Against Women of </a:t>
            </a:r>
            <a:r>
              <a:rPr lang="en-GB" sz="1000" dirty="0" err="1">
                <a:solidFill>
                  <a:srgbClr val="663300"/>
                </a:solidFill>
              </a:rPr>
              <a:t>Color</a:t>
            </a:r>
            <a:r>
              <a:rPr lang="en-GB" sz="1000" dirty="0">
                <a:solidFill>
                  <a:srgbClr val="663300"/>
                </a:solidFill>
              </a:rPr>
              <a:t>”, Stanford Law Review, 43(6), pp.1241-1299.</a:t>
            </a:r>
          </a:p>
          <a:p>
            <a:r>
              <a:rPr lang="en-GB" sz="1000" dirty="0">
                <a:solidFill>
                  <a:srgbClr val="663300"/>
                </a:solidFill>
              </a:rPr>
              <a:t>Crichton, P., Carel, H. and Kidd., I. J., (2017), “Epistemic injustice in psychiatry”, </a:t>
            </a:r>
            <a:r>
              <a:rPr lang="en-GB" sz="1000" dirty="0" err="1">
                <a:solidFill>
                  <a:srgbClr val="663300"/>
                </a:solidFill>
              </a:rPr>
              <a:t>BJPsych</a:t>
            </a:r>
            <a:r>
              <a:rPr lang="en-GB" sz="1000" dirty="0">
                <a:solidFill>
                  <a:srgbClr val="663300"/>
                </a:solidFill>
              </a:rPr>
              <a:t> Bulletin, pp.41-65.</a:t>
            </a:r>
          </a:p>
          <a:p>
            <a:r>
              <a:rPr lang="en-GB" sz="1000" dirty="0" err="1">
                <a:solidFill>
                  <a:srgbClr val="663300"/>
                </a:solidFill>
              </a:rPr>
              <a:t>Essed</a:t>
            </a:r>
            <a:r>
              <a:rPr lang="en-GB" sz="1000" dirty="0">
                <a:solidFill>
                  <a:srgbClr val="663300"/>
                </a:solidFill>
              </a:rPr>
              <a:t>, P., (1991), Understanding Everyday Racism: An Interdisciplinary Theory, Sage Series on Race and Ethnic Relations Vol. 2, (ed.) John H. Stanfield II, Sage: Newbury Park, London, New Delhi.</a:t>
            </a:r>
          </a:p>
          <a:p>
            <a:r>
              <a:rPr lang="en-GB" sz="1000" dirty="0">
                <a:solidFill>
                  <a:srgbClr val="663300"/>
                </a:solidFill>
              </a:rPr>
              <a:t>Fricker, M., (2007), </a:t>
            </a:r>
            <a:r>
              <a:rPr lang="en-GB" sz="1000" i="1" dirty="0">
                <a:solidFill>
                  <a:srgbClr val="663300"/>
                </a:solidFill>
              </a:rPr>
              <a:t>Epistemic Injustice: Power and the Ethics of Knowing,</a:t>
            </a:r>
            <a:r>
              <a:rPr lang="en-GB" sz="1000" dirty="0">
                <a:solidFill>
                  <a:srgbClr val="663300"/>
                </a:solidFill>
              </a:rPr>
              <a:t> Oxford University Press.</a:t>
            </a:r>
          </a:p>
          <a:p>
            <a:r>
              <a:rPr lang="en-GB" sz="1000" dirty="0">
                <a:solidFill>
                  <a:srgbClr val="663300"/>
                </a:solidFill>
              </a:rPr>
              <a:t>Greenblatt, A., Lee, E., Ashcroft, R. and Muskat, B., (2024), “Epistemic justice and injustice among youth with mental health concerns”, </a:t>
            </a:r>
            <a:r>
              <a:rPr lang="en-GB" sz="1000" i="1" dirty="0">
                <a:solidFill>
                  <a:srgbClr val="663300"/>
                </a:solidFill>
              </a:rPr>
              <a:t>Children &amp; Society</a:t>
            </a:r>
            <a:r>
              <a:rPr lang="en-GB" sz="1000" dirty="0">
                <a:solidFill>
                  <a:srgbClr val="663300"/>
                </a:solidFill>
              </a:rPr>
              <a:t>, 38(4), pp.1039-1058.</a:t>
            </a:r>
          </a:p>
          <a:p>
            <a:r>
              <a:rPr lang="en-GB" sz="1000" dirty="0" err="1">
                <a:solidFill>
                  <a:srgbClr val="663300"/>
                </a:solidFill>
              </a:rPr>
              <a:t>Houlders</a:t>
            </a:r>
            <a:r>
              <a:rPr lang="en-GB" sz="1000" dirty="0">
                <a:solidFill>
                  <a:srgbClr val="663300"/>
                </a:solidFill>
              </a:rPr>
              <a:t>, J.W., Bortolotti, L. and Broome, M.R., (2021), “Threats to epistemic agency in young people with unusual experiences and beliefs”, </a:t>
            </a:r>
            <a:r>
              <a:rPr lang="en-GB" sz="1000" i="1" dirty="0" err="1">
                <a:solidFill>
                  <a:srgbClr val="663300"/>
                </a:solidFill>
              </a:rPr>
              <a:t>Synthese</a:t>
            </a:r>
            <a:r>
              <a:rPr lang="en-GB" sz="1000" dirty="0">
                <a:solidFill>
                  <a:srgbClr val="663300"/>
                </a:solidFill>
              </a:rPr>
              <a:t>, 199(3), pp.7689-7704.</a:t>
            </a:r>
          </a:p>
          <a:p>
            <a:r>
              <a:rPr lang="en-GB" sz="1000" dirty="0">
                <a:solidFill>
                  <a:srgbClr val="663300"/>
                </a:solidFill>
              </a:rPr>
              <a:t>Jongsma, H. E., Turner C., Kirkbride J. B., Jones P. B., (2019), “International incidence of psychotic disorders, 2002-17: a systematic review and meta-analysis”, </a:t>
            </a:r>
            <a:r>
              <a:rPr lang="en-GB" sz="1000" i="1" dirty="0">
                <a:solidFill>
                  <a:srgbClr val="663300"/>
                </a:solidFill>
              </a:rPr>
              <a:t>Lancet Public Health,</a:t>
            </a:r>
            <a:r>
              <a:rPr lang="en-GB" sz="1000" dirty="0">
                <a:solidFill>
                  <a:srgbClr val="663300"/>
                </a:solidFill>
              </a:rPr>
              <a:t> 2019 May; 4(5):e229-e244. </a:t>
            </a:r>
            <a:r>
              <a:rPr lang="en-GB" sz="1000" dirty="0" err="1">
                <a:solidFill>
                  <a:srgbClr val="663300"/>
                </a:solidFill>
              </a:rPr>
              <a:t>doi</a:t>
            </a:r>
            <a:r>
              <a:rPr lang="en-GB" sz="1000" dirty="0">
                <a:solidFill>
                  <a:srgbClr val="663300"/>
                </a:solidFill>
              </a:rPr>
              <a:t>: 10.1016/S2468-2667(19)30056-8</a:t>
            </a:r>
          </a:p>
          <a:p>
            <a:r>
              <a:rPr lang="en-GB" sz="1000" dirty="0">
                <a:solidFill>
                  <a:srgbClr val="663300"/>
                </a:solidFill>
              </a:rPr>
              <a:t>Public Health England, (2016), “Psychosis data report”, [Online] Available: </a:t>
            </a:r>
            <a:r>
              <a:rPr lang="en-GB" sz="1000" dirty="0">
                <a:solidFill>
                  <a:srgbClr val="663300"/>
                </a:solidFill>
                <a:hlinkClick r:id="rId3"/>
              </a:rPr>
              <a:t>https://www.gov.uk/government/publications/psychosis-data-report</a:t>
            </a:r>
            <a:r>
              <a:rPr lang="en-GB" sz="1000" dirty="0">
                <a:solidFill>
                  <a:srgbClr val="663300"/>
                </a:solidFill>
              </a:rPr>
              <a:t> [Accessed 29/10/2024]</a:t>
            </a:r>
          </a:p>
          <a:p>
            <a:r>
              <a:rPr lang="en-GB" sz="1000" dirty="0">
                <a:solidFill>
                  <a:srgbClr val="663300"/>
                </a:solidFill>
              </a:rPr>
              <a:t>Purdie-Vaughns, V. and </a:t>
            </a:r>
            <a:r>
              <a:rPr lang="en-GB" sz="1000" dirty="0" err="1">
                <a:solidFill>
                  <a:srgbClr val="663300"/>
                </a:solidFill>
              </a:rPr>
              <a:t>Eibach</a:t>
            </a:r>
            <a:r>
              <a:rPr lang="en-GB" sz="1000" dirty="0">
                <a:solidFill>
                  <a:srgbClr val="663300"/>
                </a:solidFill>
              </a:rPr>
              <a:t>, R.P., (2008), “Intersectional invisibility: The distinctive advantages and disadvantages of multiple subordinate-group identities”, </a:t>
            </a:r>
            <a:r>
              <a:rPr lang="en-GB" sz="1000" i="1" dirty="0">
                <a:solidFill>
                  <a:srgbClr val="663300"/>
                </a:solidFill>
              </a:rPr>
              <a:t>Sex Roles</a:t>
            </a:r>
            <a:r>
              <a:rPr lang="en-GB" sz="1000" dirty="0">
                <a:solidFill>
                  <a:srgbClr val="663300"/>
                </a:solidFill>
              </a:rPr>
              <a:t>, 59, pp.377-391.</a:t>
            </a:r>
          </a:p>
          <a:p>
            <a:r>
              <a:rPr lang="en-GB" sz="1000" dirty="0">
                <a:solidFill>
                  <a:srgbClr val="663300"/>
                </a:solidFill>
              </a:rPr>
              <a:t>Sartre, J-P., (1976), </a:t>
            </a:r>
            <a:r>
              <a:rPr lang="en-GB" sz="1000" i="1" dirty="0">
                <a:solidFill>
                  <a:srgbClr val="663300"/>
                </a:solidFill>
              </a:rPr>
              <a:t>Critique of Dialectical Reason, </a:t>
            </a:r>
            <a:r>
              <a:rPr lang="en-GB" sz="1000" dirty="0">
                <a:solidFill>
                  <a:srgbClr val="663300"/>
                </a:solidFill>
              </a:rPr>
              <a:t>NLB: London</a:t>
            </a:r>
          </a:p>
        </p:txBody>
      </p:sp>
      <p:pic>
        <p:nvPicPr>
          <p:cNvPr id="5" name="Picture 4" descr="A qr code with a dinosaur&#10;&#10;AI-generated content may be incorrect.">
            <a:extLst>
              <a:ext uri="{FF2B5EF4-FFF2-40B4-BE49-F238E27FC236}">
                <a16:creationId xmlns:a16="http://schemas.microsoft.com/office/drawing/2014/main" id="{76F89833-A5AA-0B77-C9E0-3A44201FD7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6327" y="201678"/>
            <a:ext cx="1614765" cy="1614765"/>
          </a:xfrm>
          <a:prstGeom prst="rect">
            <a:avLst/>
          </a:prstGeom>
        </p:spPr>
      </p:pic>
    </p:spTree>
    <p:extLst>
      <p:ext uri="{BB962C8B-B14F-4D97-AF65-F5344CB8AC3E}">
        <p14:creationId xmlns:p14="http://schemas.microsoft.com/office/powerpoint/2010/main" val="2140350666"/>
      </p:ext>
    </p:extLst>
  </p:cSld>
  <p:clrMapOvr>
    <a:masterClrMapping/>
  </p:clrMapOvr>
</p:sld>
</file>

<file path=ppt/theme/theme1.xml><?xml version="1.0" encoding="utf-8"?>
<a:theme xmlns:a="http://schemas.openxmlformats.org/drawingml/2006/main" name="LinesVTI">
  <a:themeElements>
    <a:clrScheme name="Lines">
      <a:dk1>
        <a:sysClr val="windowText" lastClr="000000"/>
      </a:dk1>
      <a:lt1>
        <a:sysClr val="window" lastClr="FFFFFF"/>
      </a:lt1>
      <a:dk2>
        <a:srgbClr val="592F34"/>
      </a:dk2>
      <a:lt2>
        <a:srgbClr val="F8EFE3"/>
      </a:lt2>
      <a:accent1>
        <a:srgbClr val="5B8E96"/>
      </a:accent1>
      <a:accent2>
        <a:srgbClr val="B09BA2"/>
      </a:accent2>
      <a:accent3>
        <a:srgbClr val="E3835D"/>
      </a:accent3>
      <a:accent4>
        <a:srgbClr val="7B99DB"/>
      </a:accent4>
      <a:accent5>
        <a:srgbClr val="D09245"/>
      </a:accent5>
      <a:accent6>
        <a:srgbClr val="96A82C"/>
      </a:accent6>
      <a:hlink>
        <a:srgbClr val="5B8E96"/>
      </a:hlink>
      <a:folHlink>
        <a:srgbClr val="B5826E"/>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Lines</Template>
  <TotalTime>2178</TotalTime>
  <Words>1707</Words>
  <Application>Microsoft Office PowerPoint</Application>
  <PresentationFormat>Widescreen</PresentationFormat>
  <Paragraphs>114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Neue Haas Grotesk Text Pro</vt:lpstr>
      <vt:lpstr>Wingdings 2</vt:lpstr>
      <vt:lpstr>LinesVTI</vt:lpstr>
      <vt:lpstr>Young People with Psychosis at the Intersection of Identities</vt:lpstr>
      <vt:lpstr>Introduction</vt:lpstr>
      <vt:lpstr>1. Young people and psychosis</vt:lpstr>
      <vt:lpstr>1. Young people and psychosis</vt:lpstr>
      <vt:lpstr>1. Young people and psychosis</vt:lpstr>
      <vt:lpstr>2. Intersectionality and invisibility</vt:lpstr>
      <vt:lpstr>2. Intersectionality and invisibility</vt:lpstr>
      <vt:lpstr>2. Intersectionality and invisibility</vt:lpstr>
      <vt:lpstr>2. Intersectionality and invisibility</vt:lpstr>
      <vt:lpstr>3. A problem for intersectional research</vt:lpstr>
      <vt:lpstr>3. A problem for intersectional research</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Language of Mental Disorder</dc:title>
  <dc:creator>Jodie Russell</dc:creator>
  <cp:lastModifiedBy>Jodie Russell (Psychology)</cp:lastModifiedBy>
  <cp:revision>3</cp:revision>
  <dcterms:created xsi:type="dcterms:W3CDTF">2024-05-29T11:16:45Z</dcterms:created>
  <dcterms:modified xsi:type="dcterms:W3CDTF">2025-05-27T15:06:34Z</dcterms:modified>
</cp:coreProperties>
</file>